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50"/>
  </p:notesMasterIdLst>
  <p:sldIdLst>
    <p:sldId id="256" r:id="rId2"/>
    <p:sldId id="275" r:id="rId3"/>
    <p:sldId id="302" r:id="rId4"/>
    <p:sldId id="257" r:id="rId5"/>
    <p:sldId id="274" r:id="rId6"/>
    <p:sldId id="269" r:id="rId7"/>
    <p:sldId id="265" r:id="rId8"/>
    <p:sldId id="263" r:id="rId9"/>
    <p:sldId id="259" r:id="rId10"/>
    <p:sldId id="305" r:id="rId11"/>
    <p:sldId id="272" r:id="rId12"/>
    <p:sldId id="271" r:id="rId13"/>
    <p:sldId id="260" r:id="rId14"/>
    <p:sldId id="262" r:id="rId15"/>
    <p:sldId id="273" r:id="rId16"/>
    <p:sldId id="261" r:id="rId17"/>
    <p:sldId id="264" r:id="rId18"/>
    <p:sldId id="304" r:id="rId19"/>
    <p:sldId id="267" r:id="rId20"/>
    <p:sldId id="276" r:id="rId21"/>
    <p:sldId id="268" r:id="rId22"/>
    <p:sldId id="279" r:id="rId23"/>
    <p:sldId id="282" r:id="rId24"/>
    <p:sldId id="281" r:id="rId25"/>
    <p:sldId id="303" r:id="rId26"/>
    <p:sldId id="299" r:id="rId27"/>
    <p:sldId id="280" r:id="rId28"/>
    <p:sldId id="283" r:id="rId29"/>
    <p:sldId id="289" r:id="rId30"/>
    <p:sldId id="290" r:id="rId31"/>
    <p:sldId id="293" r:id="rId32"/>
    <p:sldId id="286" r:id="rId33"/>
    <p:sldId id="284" r:id="rId34"/>
    <p:sldId id="285" r:id="rId35"/>
    <p:sldId id="287" r:id="rId36"/>
    <p:sldId id="291" r:id="rId37"/>
    <p:sldId id="292" r:id="rId38"/>
    <p:sldId id="295" r:id="rId39"/>
    <p:sldId id="300" r:id="rId40"/>
    <p:sldId id="301" r:id="rId41"/>
    <p:sldId id="296" r:id="rId42"/>
    <p:sldId id="298" r:id="rId43"/>
    <p:sldId id="306" r:id="rId44"/>
    <p:sldId id="307" r:id="rId45"/>
    <p:sldId id="308" r:id="rId46"/>
    <p:sldId id="309" r:id="rId47"/>
    <p:sldId id="278" r:id="rId48"/>
    <p:sldId id="31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54633" autoAdjust="0"/>
  </p:normalViewPr>
  <p:slideViewPr>
    <p:cSldViewPr>
      <p:cViewPr varScale="1">
        <p:scale>
          <a:sx n="38" d="100"/>
          <a:sy n="38" d="100"/>
        </p:scale>
        <p:origin x="-2076" y="-114"/>
      </p:cViewPr>
      <p:guideLst>
        <p:guide orient="horz" pos="2160"/>
        <p:guide pos="2880"/>
      </p:guideLst>
    </p:cSldViewPr>
  </p:slideViewPr>
  <p:notesTextViewPr>
    <p:cViewPr>
      <p:scale>
        <a:sx n="1" d="1"/>
        <a:sy n="1" d="1"/>
      </p:scale>
      <p:origin x="0" y="0"/>
    </p:cViewPr>
  </p:notesTextViewPr>
  <p:sorterViewPr>
    <p:cViewPr>
      <p:scale>
        <a:sx n="100" d="100"/>
        <a:sy n="100" d="100"/>
      </p:scale>
      <p:origin x="0" y="64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tx>
            <c:strRef>
              <c:f>Sheet1!$B$1</c:f>
              <c:strCache>
                <c:ptCount val="1"/>
                <c:pt idx="0">
                  <c:v>Column1</c:v>
                </c:pt>
              </c:strCache>
            </c:strRef>
          </c:tx>
          <c:explosion val="25"/>
          <c:dPt>
            <c:idx val="0"/>
            <c:explosion val="20"/>
          </c:dPt>
          <c:dLbls>
            <c:dLbl>
              <c:idx val="0"/>
              <c:tx>
                <c:rich>
                  <a:bodyPr/>
                  <a:lstStyle/>
                  <a:p>
                    <a:r>
                      <a:rPr lang="en-US" dirty="0" smtClean="0"/>
                      <a:t>Never develop PTSD ~ 92%</a:t>
                    </a:r>
                    <a:endParaRPr lang="en-US" dirty="0"/>
                  </a:p>
                </c:rich>
              </c:tx>
              <c:dLblPos val="bestFit"/>
              <c:showVal val="1"/>
            </c:dLbl>
            <c:dLbl>
              <c:idx val="1"/>
              <c:tx>
                <c:rich>
                  <a:bodyPr/>
                  <a:lstStyle/>
                  <a:p>
                    <a:r>
                      <a:rPr lang="en-US" dirty="0" smtClean="0"/>
                      <a:t>Women </a:t>
                    </a:r>
                  </a:p>
                  <a:p>
                    <a:r>
                      <a:rPr lang="en-US" dirty="0" smtClean="0"/>
                      <a:t>~ 5 %</a:t>
                    </a:r>
                    <a:endParaRPr lang="en-US" dirty="0"/>
                  </a:p>
                </c:rich>
              </c:tx>
              <c:dLblPos val="bestFit"/>
              <c:showVal val="1"/>
            </c:dLbl>
            <c:dLbl>
              <c:idx val="2"/>
              <c:tx>
                <c:rich>
                  <a:bodyPr/>
                  <a:lstStyle/>
                  <a:p>
                    <a:r>
                      <a:rPr lang="en-US" dirty="0" smtClean="0"/>
                      <a:t>Men </a:t>
                    </a:r>
                  </a:p>
                  <a:p>
                    <a:r>
                      <a:rPr lang="en-US" dirty="0" smtClean="0"/>
                      <a:t>~ 3%</a:t>
                    </a:r>
                    <a:endParaRPr lang="en-US" dirty="0"/>
                  </a:p>
                </c:rich>
              </c:tx>
              <c:dLblPos val="bestFit"/>
              <c:showVal val="1"/>
            </c:dLbl>
            <c:dLblPos val="bestFit"/>
            <c:showVal val="1"/>
            <c:showLeaderLines val="1"/>
          </c:dLbls>
          <c:cat>
            <c:strRef>
              <c:f>Sheet1!$A$2:$A$4</c:f>
              <c:strCache>
                <c:ptCount val="3"/>
                <c:pt idx="0">
                  <c:v>1st Qtr</c:v>
                </c:pt>
                <c:pt idx="1">
                  <c:v>2nd Qtr</c:v>
                </c:pt>
                <c:pt idx="2">
                  <c:v>3rd Qtr</c:v>
                </c:pt>
              </c:strCache>
            </c:strRef>
          </c:cat>
          <c:val>
            <c:numRef>
              <c:f>Sheet1!$B$2:$B$4</c:f>
              <c:numCache>
                <c:formatCode>General</c:formatCode>
                <c:ptCount val="3"/>
                <c:pt idx="0">
                  <c:v>92.2</c:v>
                </c:pt>
                <c:pt idx="1">
                  <c:v>5.3</c:v>
                </c:pt>
                <c:pt idx="2">
                  <c:v>2.5</c:v>
                </c:pt>
              </c:numCache>
            </c:numRef>
          </c:val>
        </c:ser>
        <c:dLbls>
          <c:showVal val="1"/>
        </c:dLbls>
      </c:pie3D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tx>
            <c:strRef>
              <c:f>Sheet1!$B$1</c:f>
              <c:strCache>
                <c:ptCount val="1"/>
                <c:pt idx="0">
                  <c:v>Column1</c:v>
                </c:pt>
              </c:strCache>
            </c:strRef>
          </c:tx>
          <c:explosion val="25"/>
          <c:dPt>
            <c:idx val="0"/>
            <c:explosion val="20"/>
          </c:dPt>
          <c:dLbls>
            <c:dLbl>
              <c:idx val="0"/>
              <c:tx>
                <c:rich>
                  <a:bodyPr/>
                  <a:lstStyle/>
                  <a:p>
                    <a:r>
                      <a:rPr lang="en-US" dirty="0" smtClean="0"/>
                      <a:t>Never develop PTSD ~ 70%</a:t>
                    </a:r>
                    <a:endParaRPr lang="en-US" dirty="0"/>
                  </a:p>
                </c:rich>
              </c:tx>
              <c:showVal val="1"/>
              <c:showCatName val="1"/>
            </c:dLbl>
            <c:dLbl>
              <c:idx val="1"/>
              <c:tx>
                <c:rich>
                  <a:bodyPr/>
                  <a:lstStyle/>
                  <a:p>
                    <a:r>
                      <a:rPr lang="en-US" dirty="0" smtClean="0"/>
                      <a:t>Develop</a:t>
                    </a:r>
                    <a:r>
                      <a:rPr lang="en-US" baseline="0" dirty="0" smtClean="0"/>
                      <a:t> PTSD ~ 30%</a:t>
                    </a:r>
                    <a:endParaRPr lang="en-US" dirty="0"/>
                  </a:p>
                </c:rich>
              </c:tx>
              <c:showVal val="1"/>
              <c:showCatName val="1"/>
            </c:dLbl>
            <c:dLbl>
              <c:idx val="2"/>
              <c:tx>
                <c:rich>
                  <a:bodyPr/>
                  <a:lstStyle/>
                  <a:p>
                    <a:r>
                      <a:rPr lang="en-US" smtClean="0"/>
                      <a:t>Men</a:t>
                    </a:r>
                    <a:endParaRPr lang="en-US"/>
                  </a:p>
                </c:rich>
              </c:tx>
              <c:showVal val="1"/>
              <c:showCatName val="1"/>
            </c:dLbl>
            <c:showVal val="1"/>
            <c:showCatName val="1"/>
            <c:showLeaderLines val="1"/>
          </c:dLbls>
          <c:cat>
            <c:strRef>
              <c:f>Sheet1!$A$2:$A$3</c:f>
              <c:strCache>
                <c:ptCount val="2"/>
                <c:pt idx="0">
                  <c:v>1st Qtr</c:v>
                </c:pt>
                <c:pt idx="1">
                  <c:v>2nd Qtr</c:v>
                </c:pt>
              </c:strCache>
            </c:strRef>
          </c:cat>
          <c:val>
            <c:numRef>
              <c:f>Sheet1!$B$2:$B$3</c:f>
              <c:numCache>
                <c:formatCode>General</c:formatCode>
                <c:ptCount val="2"/>
                <c:pt idx="0">
                  <c:v>70</c:v>
                </c:pt>
                <c:pt idx="1">
                  <c:v>5.3</c:v>
                </c:pt>
              </c:numCache>
            </c:numRef>
          </c:val>
        </c:ser>
        <c:dLbls>
          <c:showVal val="1"/>
          <c:showCatName val="1"/>
        </c:dLbls>
      </c:pie3D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otX val="30"/>
      <c:rotY val="360"/>
      <c:perspective val="30"/>
    </c:view3D>
    <c:plotArea>
      <c:layout/>
      <c:pie3DChart>
        <c:varyColors val="1"/>
        <c:ser>
          <c:idx val="0"/>
          <c:order val="0"/>
          <c:explosion val="24"/>
          <c:dLbls>
            <c:showCatName val="1"/>
            <c:showLeaderLines val="1"/>
          </c:dLbls>
          <c:cat>
            <c:strRef>
              <c:f>Sheet1!$A$2:$A$3</c:f>
              <c:strCache>
                <c:ptCount val="2"/>
                <c:pt idx="0">
                  <c:v>No PTSD</c:v>
                </c:pt>
                <c:pt idx="1">
                  <c:v>Develop PTSD ~18%</c:v>
                </c:pt>
              </c:strCache>
            </c:strRef>
          </c:cat>
          <c:val>
            <c:numRef>
              <c:f>Sheet1!$B$2:$B$3</c:f>
              <c:numCache>
                <c:formatCode>General</c:formatCode>
                <c:ptCount val="2"/>
                <c:pt idx="0">
                  <c:v>82.3</c:v>
                </c:pt>
                <c:pt idx="1">
                  <c:v>17.7</c:v>
                </c:pt>
              </c:numCache>
            </c:numRef>
          </c:val>
        </c:ser>
        <c:dLbls>
          <c:showVal val="1"/>
        </c:dLbls>
      </c:pie3DChart>
    </c:plotArea>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8AE50-ADE0-46C2-8C4A-4E359BD12663}" type="datetimeFigureOut">
              <a:rPr lang="en-CA" smtClean="0"/>
              <a:pPr/>
              <a:t>02/12/2013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78AC4-D23F-4099-BFB1-F9F71C86AE03}" type="slidenum">
              <a:rPr lang="en-CA" smtClean="0"/>
              <a:pPr/>
              <a:t>‹#›</a:t>
            </a:fld>
            <a:endParaRPr lang="en-CA"/>
          </a:p>
        </p:txBody>
      </p:sp>
    </p:spTree>
    <p:extLst>
      <p:ext uri="{BB962C8B-B14F-4D97-AF65-F5344CB8AC3E}">
        <p14:creationId xmlns:p14="http://schemas.microsoft.com/office/powerpoint/2010/main" xmlns="" val="360501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PTSD is one part of the broader spectrum called the “The impact of trauma is best conceptualized as a continuum (i.e.,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traumatic stress continuum”  starting at the moment of exposure to trauma (Time 0). From this point on, some people may be affected by trauma and display trauma-related symptoms, and some may not. For people who are displaying stress symptoms, </a:t>
            </a:r>
            <a:r>
              <a:rPr lang="en-US" sz="1200" kern="1200" dirty="0" smtClean="0">
                <a:solidFill>
                  <a:schemeClr val="tx1"/>
                </a:solidFill>
                <a:effectLst/>
                <a:latin typeface="+mn-lt"/>
                <a:ea typeface="+mn-ea"/>
                <a:cs typeface="+mn-cs"/>
              </a:rPr>
              <a:t>these symptoms may</a:t>
            </a:r>
            <a:r>
              <a:rPr lang="en-US" sz="1200" kern="1200" baseline="0" dirty="0" smtClean="0">
                <a:solidFill>
                  <a:schemeClr val="tx1"/>
                </a:solidFill>
                <a:effectLst/>
                <a:latin typeface="+mn-lt"/>
                <a:ea typeface="+mn-ea"/>
                <a:cs typeface="+mn-cs"/>
              </a:rPr>
              <a:t> be precursors to PTSD, as shown in the next slide</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C78AC4-D23F-4099-BFB1-F9F71C86AE03}" type="slidenum">
              <a:rPr lang="en-CA" smtClean="0"/>
              <a:pPr/>
              <a:t>8</a:t>
            </a:fld>
            <a:endParaRPr lang="en-CA"/>
          </a:p>
        </p:txBody>
      </p:sp>
    </p:spTree>
    <p:extLst>
      <p:ext uri="{BB962C8B-B14F-4D97-AF65-F5344CB8AC3E}">
        <p14:creationId xmlns:p14="http://schemas.microsoft.com/office/powerpoint/2010/main" xmlns="" val="14633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23</a:t>
            </a:fld>
            <a:endParaRPr lang="en-CA"/>
          </a:p>
        </p:txBody>
      </p:sp>
    </p:spTree>
    <p:extLst>
      <p:ext uri="{BB962C8B-B14F-4D97-AF65-F5344CB8AC3E}">
        <p14:creationId xmlns:p14="http://schemas.microsoft.com/office/powerpoint/2010/main" xmlns="" val="278003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24</a:t>
            </a:fld>
            <a:endParaRPr lang="en-CA"/>
          </a:p>
        </p:txBody>
      </p:sp>
    </p:spTree>
    <p:extLst>
      <p:ext uri="{BB962C8B-B14F-4D97-AF65-F5344CB8AC3E}">
        <p14:creationId xmlns:p14="http://schemas.microsoft.com/office/powerpoint/2010/main" xmlns="" val="278003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a/imgres?imgurl=http://ritasantos.co.uk/wp-content/uploads/2011/09/What-is-CBT_small_white.jpg&amp;imgrefurl=http://ritasantos.co.uk/?page_id%3D117&amp;h=299&amp;w=300&amp;sz=63&amp;tbnid=3wMNujhedMufLM:&amp;tbnh=124&amp;tbnw=124&amp;zoom=1&amp;usg=__zy-9EjrJQSxYJKIjdgjLJOmV3rs=&amp;docid=yw_bv7n5rEYEDM&amp;sa=X&amp;ei=Z2mTUqOiOYzlsATA0oGoBw&amp;ved=0CDYQ9QEwA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25</a:t>
            </a:fld>
            <a:endParaRPr lang="en-CA"/>
          </a:p>
        </p:txBody>
      </p:sp>
    </p:spTree>
    <p:extLst>
      <p:ext uri="{BB962C8B-B14F-4D97-AF65-F5344CB8AC3E}">
        <p14:creationId xmlns:p14="http://schemas.microsoft.com/office/powerpoint/2010/main" xmlns="" val="418552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err="1" smtClean="0"/>
              <a:t>Foa</a:t>
            </a:r>
            <a:r>
              <a:rPr lang="en-CA" dirty="0" smtClean="0"/>
              <a:t> et al. (2002; cited in DoD, 2010, p. 33): For example - “…the routine assessment of all patients dealing with acute stress symptoms should involve a careful evaluation of current suicidal ideation and past history of suicidal attempts”</a:t>
            </a:r>
            <a:endParaRPr lang="en-US" dirty="0" smtClean="0"/>
          </a:p>
          <a:p>
            <a:pPr lvl="1"/>
            <a:endParaRPr lang="en-CA" dirty="0" smtClean="0"/>
          </a:p>
          <a:p>
            <a:pPr lvl="1"/>
            <a:endParaRPr lang="en-CA" dirty="0" smtClean="0"/>
          </a:p>
          <a:p>
            <a:pPr lvl="2"/>
            <a:r>
              <a:rPr lang="en-CA" sz="1200" b="1" kern="1200" dirty="0" smtClean="0">
                <a:solidFill>
                  <a:schemeClr val="tx1"/>
                </a:solidFill>
                <a:effectLst/>
                <a:latin typeface="+mn-lt"/>
                <a:ea typeface="+mn-ea"/>
                <a:cs typeface="+mn-cs"/>
              </a:rPr>
              <a:t>Personnel exposed to traumatic stress should be assessed immediately</a:t>
            </a:r>
            <a:endParaRPr lang="en-US"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Best practice guidelines emphasize the need for personnel who experience traumatic stress to be informally assessed within the first 4 days. This assessment should explore whether there are any serious concerns or behaviours (e.g., danger to self or others) and then to ensure that basic needs are met. Although current guidelines do not explore exactly who should be doing this assessment, presumably the responsibility would fall to team leaders/supervisors and/or assigned peers to make sure that the exposed member is supported and that any grave concerns are acted upon. </a:t>
            </a:r>
            <a:endParaRPr lang="en-US" sz="1200" kern="1200" dirty="0" smtClean="0">
              <a:solidFill>
                <a:schemeClr val="tx1"/>
              </a:solidFill>
              <a:effectLst/>
              <a:latin typeface="+mn-lt"/>
              <a:ea typeface="+mn-ea"/>
              <a:cs typeface="+mn-cs"/>
            </a:endParaRPr>
          </a:p>
          <a:p>
            <a:pPr lvl="1"/>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27</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err="1" smtClean="0"/>
              <a:t>Foa</a:t>
            </a:r>
            <a:r>
              <a:rPr lang="en-CA" dirty="0" smtClean="0"/>
              <a:t> et al. (2002; cited in DoD, 2010, p. 33):</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28</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err="1" smtClean="0"/>
              <a:t>Foa</a:t>
            </a:r>
            <a:r>
              <a:rPr lang="en-CA" dirty="0" smtClean="0"/>
              <a:t> et al. (2002; cited in DoD, 2010, p. 33):</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29</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(DoD, 2010, p. 15).</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(DoD, 2010, p. 25)</a:t>
            </a:r>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30</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31</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32</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(DoD, 2010, p. 15).</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(DoD, 2010, p. 25)</a:t>
            </a:r>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33</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10</a:t>
            </a:fld>
            <a:endParaRPr lang="en-CA"/>
          </a:p>
        </p:txBody>
      </p:sp>
    </p:spTree>
    <p:extLst>
      <p:ext uri="{BB962C8B-B14F-4D97-AF65-F5344CB8AC3E}">
        <p14:creationId xmlns:p14="http://schemas.microsoft.com/office/powerpoint/2010/main" xmlns="" val="2018214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McEvoy</a:t>
            </a:r>
            <a:r>
              <a:rPr lang="en-CA" sz="1200" kern="1200" dirty="0" smtClean="0">
                <a:solidFill>
                  <a:schemeClr val="tx1"/>
                </a:solidFill>
                <a:effectLst/>
                <a:latin typeface="+mn-lt"/>
                <a:ea typeface="+mn-ea"/>
                <a:cs typeface="+mn-cs"/>
              </a:rPr>
              <a:t>, 2005, p. 3). </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34</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McEvoy</a:t>
            </a:r>
            <a:r>
              <a:rPr lang="en-CA" sz="1200" kern="1200" dirty="0" smtClean="0">
                <a:solidFill>
                  <a:schemeClr val="tx1"/>
                </a:solidFill>
                <a:effectLst/>
                <a:latin typeface="+mn-lt"/>
                <a:ea typeface="+mn-ea"/>
                <a:cs typeface="+mn-cs"/>
              </a:rPr>
              <a:t>, 2005, p. </a:t>
            </a:r>
            <a:r>
              <a:rPr lang="en-CA" sz="1200" kern="1200" smtClean="0">
                <a:solidFill>
                  <a:schemeClr val="tx1"/>
                </a:solidFill>
                <a:effectLst/>
                <a:latin typeface="+mn-lt"/>
                <a:ea typeface="+mn-ea"/>
                <a:cs typeface="+mn-cs"/>
              </a:rPr>
              <a:t>3). </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35</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36</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37</a:t>
            </a:fld>
            <a:endParaRPr lang="en-CA"/>
          </a:p>
        </p:txBody>
      </p:sp>
    </p:spTree>
    <p:extLst>
      <p:ext uri="{BB962C8B-B14F-4D97-AF65-F5344CB8AC3E}">
        <p14:creationId xmlns:p14="http://schemas.microsoft.com/office/powerpoint/2010/main" xmlns="" val="1323553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There are lots of other treatments, but pretty</a:t>
            </a:r>
            <a:r>
              <a:rPr lang="en-US" sz="1200" b="0" i="0" u="none" strike="noStrike" kern="1200" baseline="0" dirty="0" smtClean="0">
                <a:solidFill>
                  <a:schemeClr val="tx1"/>
                </a:solidFill>
                <a:effectLst/>
                <a:latin typeface="+mn-lt"/>
                <a:ea typeface="+mn-ea"/>
                <a:cs typeface="+mn-cs"/>
              </a:rPr>
              <a:t> unestablished – may be effective but research not yet done</a:t>
            </a:r>
            <a:endParaRPr lang="en-US" b="0"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40</a:t>
            </a:fld>
            <a:endParaRPr lang="en-CA"/>
          </a:p>
        </p:txBody>
      </p:sp>
    </p:spTree>
    <p:extLst>
      <p:ext uri="{BB962C8B-B14F-4D97-AF65-F5344CB8AC3E}">
        <p14:creationId xmlns:p14="http://schemas.microsoft.com/office/powerpoint/2010/main" xmlns="" val="3933557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CA" sz="1200" b="1" kern="1200" dirty="0" smtClean="0">
                <a:solidFill>
                  <a:schemeClr val="tx1"/>
                </a:solidFill>
                <a:effectLst/>
                <a:latin typeface="+mn-lt"/>
                <a:ea typeface="+mn-ea"/>
                <a:cs typeface="+mn-cs"/>
              </a:rPr>
              <a:t>PTSD can only be formally diagnosed by trained professionals</a:t>
            </a:r>
            <a:endParaRPr lang="en-US"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Although stress-related symptoms can be detected by anyone close to affected personnel, only trained professionals can make a diagnosis of PTSD. Ideally, this diagnosis is done using reliable and valid scales specifically developed for this purpose. The two most common scales in the literature that are likely to be useful in the emergency responder context are the PTSD Checklist (PCL) and the Clinician-Administered PTSD Scale (CAPS).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42</a:t>
            </a:fld>
            <a:endParaRPr lang="en-CA"/>
          </a:p>
        </p:txBody>
      </p:sp>
    </p:spTree>
    <p:extLst>
      <p:ext uri="{BB962C8B-B14F-4D97-AF65-F5344CB8AC3E}">
        <p14:creationId xmlns:p14="http://schemas.microsoft.com/office/powerpoint/2010/main" xmlns="" val="297140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Tools</a:t>
            </a:r>
            <a:r>
              <a:rPr lang="en-US" baseline="0" dirty="0" smtClean="0"/>
              <a:t> like this one from the military domain  (M</a:t>
            </a:r>
            <a:r>
              <a:rPr lang="en-US" dirty="0" smtClean="0"/>
              <a:t>ental health continuum;</a:t>
            </a:r>
            <a:r>
              <a:rPr lang="en-US" baseline="0" dirty="0" smtClean="0"/>
              <a:t> </a:t>
            </a:r>
            <a:r>
              <a:rPr lang="en-US" dirty="0" smtClean="0"/>
              <a:t>CF, 2013)</a:t>
            </a:r>
          </a:p>
          <a:p>
            <a:r>
              <a:rPr lang="en-US" baseline="0" dirty="0" smtClean="0"/>
              <a:t>may be helpful for leaders to know what to look for (if shown to work effectively)</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47</a:t>
            </a:fld>
            <a:endParaRPr lang="en-CA"/>
          </a:p>
        </p:txBody>
      </p:sp>
    </p:spTree>
    <p:extLst>
      <p:ext uri="{BB962C8B-B14F-4D97-AF65-F5344CB8AC3E}">
        <p14:creationId xmlns:p14="http://schemas.microsoft.com/office/powerpoint/2010/main" xmlns="" val="334607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Mental health continuum (CF, 2013)</a:t>
            </a:r>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48</a:t>
            </a:fld>
            <a:endParaRPr lang="en-CA"/>
          </a:p>
        </p:txBody>
      </p:sp>
    </p:spTree>
    <p:extLst>
      <p:ext uri="{BB962C8B-B14F-4D97-AF65-F5344CB8AC3E}">
        <p14:creationId xmlns:p14="http://schemas.microsoft.com/office/powerpoint/2010/main" xmlns="" val="47508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Estimates are that about 10% of the general population will develop PTSD in their lifetime</a:t>
            </a:r>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13</a:t>
            </a:fld>
            <a:endParaRPr lang="en-CA"/>
          </a:p>
        </p:txBody>
      </p:sp>
    </p:spTree>
    <p:extLst>
      <p:ext uri="{BB962C8B-B14F-4D97-AF65-F5344CB8AC3E}">
        <p14:creationId xmlns:p14="http://schemas.microsoft.com/office/powerpoint/2010/main" xmlns="" val="146950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PTSD rates are much higher for military personnel in combat (as high as 30%)</a:t>
            </a:r>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14</a:t>
            </a:fld>
            <a:endParaRPr lang="en-CA"/>
          </a:p>
        </p:txBody>
      </p:sp>
    </p:spTree>
    <p:extLst>
      <p:ext uri="{BB962C8B-B14F-4D97-AF65-F5344CB8AC3E}">
        <p14:creationId xmlns:p14="http://schemas.microsoft.com/office/powerpoint/2010/main" xmlns="" val="171032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emergency responders to 9/11, estimates of PTSD rates vary between 5.9% affected to more than 22% affected</a:t>
            </a:r>
          </a:p>
          <a:p>
            <a:r>
              <a:rPr lang="en-CA" dirty="0" smtClean="0"/>
              <a:t>One prominent estimate across all emergency responders puts PTSD rates at 17.7% (Haugen et al., 2012)</a:t>
            </a:r>
            <a:endParaRPr lang="en-US" dirty="0" smtClean="0"/>
          </a:p>
          <a:p>
            <a:endParaRPr lang="en-US"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15</a:t>
            </a:fld>
            <a:endParaRPr lang="en-CA"/>
          </a:p>
        </p:txBody>
      </p:sp>
    </p:spTree>
    <p:extLst>
      <p:ext uri="{BB962C8B-B14F-4D97-AF65-F5344CB8AC3E}">
        <p14:creationId xmlns:p14="http://schemas.microsoft.com/office/powerpoint/2010/main" xmlns="" val="1141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Efforts to prevent PTSD can focus on protecting people before exposure (i.e., in the absence of trauma) or working with them after exposure to decrease the severity of their symptoms and to limit their progression on the traumatic stress continuum (e.g., from acute stress reaction, to acute stress disorder to PTSD). </a:t>
            </a:r>
            <a:endParaRPr lang="en-US" dirty="0" smtClean="0"/>
          </a:p>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19</a:t>
            </a:fld>
            <a:endParaRPr lang="en-CA"/>
          </a:p>
        </p:txBody>
      </p:sp>
    </p:spTree>
    <p:extLst>
      <p:ext uri="{BB962C8B-B14F-4D97-AF65-F5344CB8AC3E}">
        <p14:creationId xmlns:p14="http://schemas.microsoft.com/office/powerpoint/2010/main" xmlns="" val="370614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Efforts to prevent PTSD can focus on protecting people before exposure (i.e., in the absence of trauma) or working with them after exposure to decrease the severity of their symptoms and to limit their progression on the traumatic stress continuum (e.g., from acute stress reaction, to acute stress disorder to PTSD). </a:t>
            </a:r>
            <a:endParaRPr lang="en-US" dirty="0" smtClean="0"/>
          </a:p>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20</a:t>
            </a:fld>
            <a:endParaRPr lang="en-CA"/>
          </a:p>
        </p:txBody>
      </p:sp>
    </p:spTree>
    <p:extLst>
      <p:ext uri="{BB962C8B-B14F-4D97-AF65-F5344CB8AC3E}">
        <p14:creationId xmlns:p14="http://schemas.microsoft.com/office/powerpoint/2010/main" xmlns="" val="370614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21</a:t>
            </a:fld>
            <a:endParaRPr lang="en-CA"/>
          </a:p>
        </p:txBody>
      </p:sp>
    </p:spTree>
    <p:extLst>
      <p:ext uri="{BB962C8B-B14F-4D97-AF65-F5344CB8AC3E}">
        <p14:creationId xmlns:p14="http://schemas.microsoft.com/office/powerpoint/2010/main" xmlns="" val="278003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C78AC4-D23F-4099-BFB1-F9F71C86AE03}" type="slidenum">
              <a:rPr lang="en-CA" smtClean="0"/>
              <a:pPr/>
              <a:t>22</a:t>
            </a:fld>
            <a:endParaRPr lang="en-CA"/>
          </a:p>
        </p:txBody>
      </p:sp>
    </p:spTree>
    <p:extLst>
      <p:ext uri="{BB962C8B-B14F-4D97-AF65-F5344CB8AC3E}">
        <p14:creationId xmlns:p14="http://schemas.microsoft.com/office/powerpoint/2010/main" xmlns="" val="278003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1D4D20-C475-4D94-B0CE-167FA85DEB4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1D4D20-C475-4D94-B0CE-167FA85DEB42}" type="slidenum">
              <a:rPr lang="en-CA" smtClean="0"/>
              <a:pPr/>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950B445-75C3-4D63-AA06-B2F3A3952EDE}" type="datetimeFigureOut">
              <a:rPr lang="en-CA" smtClean="0"/>
              <a:pPr/>
              <a:t>02/12/2013</a:t>
            </a:fld>
            <a:endParaRPr lang="en-CA"/>
          </a:p>
        </p:txBody>
      </p:sp>
      <p:sp>
        <p:nvSpPr>
          <p:cNvPr id="9" name="Slide Number Placeholder 8"/>
          <p:cNvSpPr>
            <a:spLocks noGrp="1"/>
          </p:cNvSpPr>
          <p:nvPr>
            <p:ph type="sldNum" sz="quarter" idx="11"/>
          </p:nvPr>
        </p:nvSpPr>
        <p:spPr/>
        <p:txBody>
          <a:bodyPr/>
          <a:lstStyle/>
          <a:p>
            <a:fld id="{F91D4D20-C475-4D94-B0CE-167FA85DEB42}"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91D4D20-C475-4D94-B0CE-167FA85DEB42}" type="slidenum">
              <a:rPr lang="en-CA" smtClean="0"/>
              <a:pPr/>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950B445-75C3-4D63-AA06-B2F3A3952EDE}" type="datetimeFigureOut">
              <a:rPr lang="en-CA" smtClean="0"/>
              <a:pPr/>
              <a:t>02/12/2013</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14" y="1700808"/>
            <a:ext cx="6031512" cy="2159124"/>
          </a:xfrm>
        </p:spPr>
        <p:txBody>
          <a:bodyPr/>
          <a:lstStyle/>
          <a:p>
            <a:r>
              <a:rPr lang="en-US" sz="3200" dirty="0" smtClean="0"/>
              <a:t>PTSD and Emergency Responders</a:t>
            </a:r>
            <a:br>
              <a:rPr lang="en-US" sz="3200" dirty="0" smtClean="0"/>
            </a:br>
            <a:endParaRPr lang="en-CA" sz="3200" dirty="0"/>
          </a:p>
        </p:txBody>
      </p:sp>
      <p:sp>
        <p:nvSpPr>
          <p:cNvPr id="3" name="Subtitle 2"/>
          <p:cNvSpPr>
            <a:spLocks noGrp="1"/>
          </p:cNvSpPr>
          <p:nvPr>
            <p:ph type="subTitle" idx="1"/>
          </p:nvPr>
        </p:nvSpPr>
        <p:spPr>
          <a:xfrm>
            <a:off x="755576" y="3370312"/>
            <a:ext cx="6912768" cy="1066800"/>
          </a:xfrm>
        </p:spPr>
        <p:txBody>
          <a:bodyPr/>
          <a:lstStyle/>
          <a:p>
            <a:r>
              <a:rPr lang="en-US" dirty="0" smtClean="0"/>
              <a:t>An overview of the literature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260648"/>
            <a:ext cx="3600400" cy="2388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8549" y="4104999"/>
            <a:ext cx="2520467" cy="2530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0152" y="2348880"/>
            <a:ext cx="1971675" cy="194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520" y="4140465"/>
            <a:ext cx="3564248" cy="1928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84144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413"/>
            <a:ext cx="7764016" cy="810344"/>
          </a:xfrm>
        </p:spPr>
        <p:txBody>
          <a:bodyPr/>
          <a:lstStyle/>
          <a:p>
            <a:r>
              <a:rPr lang="en-US" dirty="0" smtClean="0"/>
              <a:t>Risk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87176662"/>
              </p:ext>
            </p:extLst>
          </p:nvPr>
        </p:nvGraphicFramePr>
        <p:xfrm>
          <a:off x="323528" y="886062"/>
          <a:ext cx="7848872" cy="5747943"/>
        </p:xfrm>
        <a:graphic>
          <a:graphicData uri="http://schemas.openxmlformats.org/drawingml/2006/table">
            <a:tbl>
              <a:tblPr firstRow="1" firstCol="1" bandRow="1">
                <a:tableStyleId>{5C22544A-7EE6-4342-B048-85BDC9FD1C3A}</a:tableStyleId>
              </a:tblPr>
              <a:tblGrid>
                <a:gridCol w="2252917"/>
                <a:gridCol w="3125014"/>
                <a:gridCol w="2470941"/>
              </a:tblGrid>
              <a:tr h="536818">
                <a:tc>
                  <a:txBody>
                    <a:bodyPr/>
                    <a:lstStyle/>
                    <a:p>
                      <a:pPr marL="0" marR="0" algn="ctr">
                        <a:spcBef>
                          <a:spcPts val="200"/>
                        </a:spcBef>
                        <a:spcAft>
                          <a:spcPts val="200"/>
                        </a:spcAft>
                      </a:pPr>
                      <a:r>
                        <a:rPr lang="en-US" sz="1600" dirty="0">
                          <a:effectLst/>
                        </a:rPr>
                        <a:t>Pre-traumatic factors</a:t>
                      </a:r>
                      <a:endParaRPr lang="en-US" sz="1600" dirty="0">
                        <a:effectLst/>
                        <a:latin typeface="Arial Narrow"/>
                        <a:ea typeface="Times New Roman"/>
                        <a:cs typeface="Times New Roman"/>
                      </a:endParaRPr>
                    </a:p>
                  </a:txBody>
                  <a:tcPr marL="68580" marR="68580" marT="0" marB="0"/>
                </a:tc>
                <a:tc>
                  <a:txBody>
                    <a:bodyPr/>
                    <a:lstStyle/>
                    <a:p>
                      <a:pPr marL="0" marR="0" algn="ctr">
                        <a:spcBef>
                          <a:spcPts val="200"/>
                        </a:spcBef>
                        <a:spcAft>
                          <a:spcPts val="200"/>
                        </a:spcAft>
                      </a:pPr>
                      <a:r>
                        <a:rPr lang="en-US" sz="1600">
                          <a:effectLst/>
                        </a:rPr>
                        <a:t>Peri-traumatic (related to trauma itself)</a:t>
                      </a:r>
                      <a:endParaRPr lang="en-US" sz="1600">
                        <a:effectLst/>
                        <a:latin typeface="Arial Narrow"/>
                        <a:ea typeface="Times New Roman"/>
                        <a:cs typeface="Times New Roman"/>
                      </a:endParaRPr>
                    </a:p>
                  </a:txBody>
                  <a:tcPr marL="68580" marR="68580" marT="0" marB="0"/>
                </a:tc>
                <a:tc>
                  <a:txBody>
                    <a:bodyPr/>
                    <a:lstStyle/>
                    <a:p>
                      <a:pPr marL="0" marR="0" algn="ctr">
                        <a:spcBef>
                          <a:spcPts val="200"/>
                        </a:spcBef>
                        <a:spcAft>
                          <a:spcPts val="200"/>
                        </a:spcAft>
                      </a:pPr>
                      <a:r>
                        <a:rPr lang="en-US" sz="1600">
                          <a:effectLst/>
                        </a:rPr>
                        <a:t>Post-traumatic factors</a:t>
                      </a:r>
                      <a:endParaRPr lang="en-US" sz="1600">
                        <a:effectLst/>
                        <a:latin typeface="Arial Narrow"/>
                        <a:ea typeface="Times New Roman"/>
                        <a:cs typeface="Times New Roman"/>
                      </a:endParaRPr>
                    </a:p>
                  </a:txBody>
                  <a:tcPr marL="68580" marR="68580" marT="0" marB="0"/>
                </a:tc>
              </a:tr>
              <a:tr h="268409">
                <a:tc>
                  <a:txBody>
                    <a:bodyPr/>
                    <a:lstStyle/>
                    <a:p>
                      <a:pPr marL="0" marR="0">
                        <a:spcBef>
                          <a:spcPts val="200"/>
                        </a:spcBef>
                        <a:spcAft>
                          <a:spcPts val="200"/>
                        </a:spcAft>
                      </a:pPr>
                      <a:r>
                        <a:rPr lang="en-US" sz="1600" b="0" dirty="0">
                          <a:solidFill>
                            <a:schemeClr val="tx1"/>
                          </a:solidFill>
                          <a:effectLst/>
                        </a:rPr>
                        <a:t>Ongoing life stress</a:t>
                      </a:r>
                      <a:endParaRPr lang="en-US" sz="1600" b="0" dirty="0">
                        <a:solidFill>
                          <a:schemeClr val="tx1"/>
                        </a:solidFill>
                        <a:effectLst/>
                        <a:latin typeface="Arial Narrow"/>
                        <a:ea typeface="Times New Roman"/>
                        <a:cs typeface="Times New Roman"/>
                      </a:endParaRPr>
                    </a:p>
                  </a:txBody>
                  <a:tcPr marL="68580" marR="68580" marT="0" marB="0">
                    <a:solidFill>
                      <a:schemeClr val="tx2">
                        <a:lumMod val="20000"/>
                        <a:lumOff val="80000"/>
                      </a:schemeClr>
                    </a:solidFill>
                  </a:tcPr>
                </a:tc>
                <a:tc>
                  <a:txBody>
                    <a:bodyPr/>
                    <a:lstStyle/>
                    <a:p>
                      <a:pPr marL="0" marR="0">
                        <a:spcBef>
                          <a:spcPts val="200"/>
                        </a:spcBef>
                        <a:spcAft>
                          <a:spcPts val="200"/>
                        </a:spcAft>
                      </a:pPr>
                      <a:r>
                        <a:rPr lang="en-US" sz="1600" dirty="0">
                          <a:effectLst/>
                        </a:rPr>
                        <a:t>Severe trauma</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Ongoing life stress</a:t>
                      </a:r>
                      <a:endParaRPr lang="en-US" sz="1600">
                        <a:effectLst/>
                        <a:latin typeface="Arial Narrow"/>
                        <a:ea typeface="Times New Roman"/>
                        <a:cs typeface="Times New Roman"/>
                      </a:endParaRPr>
                    </a:p>
                  </a:txBody>
                  <a:tcPr marL="68580" marR="68580" marT="0" marB="0"/>
                </a:tc>
              </a:tr>
              <a:tr h="460515">
                <a:tc>
                  <a:txBody>
                    <a:bodyPr/>
                    <a:lstStyle/>
                    <a:p>
                      <a:pPr marL="0" marR="0">
                        <a:spcBef>
                          <a:spcPts val="200"/>
                        </a:spcBef>
                        <a:spcAft>
                          <a:spcPts val="200"/>
                        </a:spcAft>
                      </a:pPr>
                      <a:r>
                        <a:rPr lang="en-US" sz="1600" b="0" dirty="0">
                          <a:solidFill>
                            <a:schemeClr val="tx1"/>
                          </a:solidFill>
                          <a:effectLst/>
                        </a:rPr>
                        <a:t>Lack of social support</a:t>
                      </a:r>
                      <a:endParaRPr lang="en-US" sz="1600" b="0" dirty="0">
                        <a:solidFill>
                          <a:schemeClr val="tx1"/>
                        </a:solidFill>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US" sz="1600" dirty="0">
                          <a:effectLst/>
                        </a:rPr>
                        <a:t>Physical injury to self or other</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CA" sz="1600" dirty="0">
                          <a:effectLst/>
                        </a:rPr>
                        <a:t>Lack of positive social support </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r>
              <a:tr h="805226">
                <a:tc>
                  <a:txBody>
                    <a:bodyPr/>
                    <a:lstStyle/>
                    <a:p>
                      <a:pPr marL="0" marR="0">
                        <a:spcBef>
                          <a:spcPts val="200"/>
                        </a:spcBef>
                        <a:spcAft>
                          <a:spcPts val="200"/>
                        </a:spcAft>
                      </a:pPr>
                      <a:r>
                        <a:rPr lang="en-US" sz="1600" b="0" dirty="0">
                          <a:solidFill>
                            <a:schemeClr val="tx1"/>
                          </a:solidFill>
                          <a:effectLst/>
                        </a:rPr>
                        <a:t>Young age at time of trauma</a:t>
                      </a:r>
                      <a:endParaRPr lang="en-US" sz="1600" b="0" dirty="0">
                        <a:solidFill>
                          <a:schemeClr val="tx1"/>
                        </a:solidFill>
                        <a:effectLst/>
                        <a:latin typeface="Arial Narrow"/>
                        <a:ea typeface="Times New Roman"/>
                        <a:cs typeface="Times New Roman"/>
                      </a:endParaRPr>
                    </a:p>
                  </a:txBody>
                  <a:tcPr marL="68580" marR="68580" marT="0" marB="0">
                    <a:solidFill>
                      <a:schemeClr val="tx2">
                        <a:lumMod val="20000"/>
                        <a:lumOff val="80000"/>
                      </a:schemeClr>
                    </a:solidFill>
                  </a:tcPr>
                </a:tc>
                <a:tc>
                  <a:txBody>
                    <a:bodyPr/>
                    <a:lstStyle/>
                    <a:p>
                      <a:pPr marL="0" marR="0">
                        <a:spcBef>
                          <a:spcPts val="200"/>
                        </a:spcBef>
                        <a:spcAft>
                          <a:spcPts val="200"/>
                        </a:spcAft>
                      </a:pPr>
                      <a:r>
                        <a:rPr lang="en-US" sz="1600" dirty="0">
                          <a:effectLst/>
                        </a:rPr>
                        <a:t>Type of trauma as human-induced (e.g., combat, killing another person, torture, rape or assault)</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Bereavement or traumatic grief</a:t>
                      </a:r>
                      <a:endParaRPr lang="en-US" sz="1600">
                        <a:effectLst/>
                        <a:latin typeface="Arial Narrow"/>
                        <a:ea typeface="Times New Roman"/>
                        <a:cs typeface="Times New Roman"/>
                      </a:endParaRPr>
                    </a:p>
                  </a:txBody>
                  <a:tcPr marL="68580" marR="68580" marT="0" marB="0"/>
                </a:tc>
              </a:tr>
              <a:tr h="690772">
                <a:tc>
                  <a:txBody>
                    <a:bodyPr/>
                    <a:lstStyle/>
                    <a:p>
                      <a:pPr marL="0" marR="0">
                        <a:spcBef>
                          <a:spcPts val="200"/>
                        </a:spcBef>
                        <a:spcAft>
                          <a:spcPts val="200"/>
                        </a:spcAft>
                      </a:pPr>
                      <a:r>
                        <a:rPr lang="en-US" sz="1600" b="0" dirty="0">
                          <a:solidFill>
                            <a:schemeClr val="tx1"/>
                          </a:solidFill>
                          <a:effectLst/>
                        </a:rPr>
                        <a:t>Pre-existing psychiatric disorders or substance abuse</a:t>
                      </a:r>
                      <a:endParaRPr lang="en-US" sz="1600" b="0" dirty="0">
                        <a:solidFill>
                          <a:schemeClr val="tx1"/>
                        </a:solidFill>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US" sz="1600" dirty="0">
                          <a:effectLst/>
                        </a:rPr>
                        <a:t>High perceived threat to self or others</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CA" sz="1600" dirty="0">
                          <a:effectLst/>
                        </a:rPr>
                        <a:t>Major loss of resources</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r>
              <a:tr h="690772">
                <a:tc>
                  <a:txBody>
                    <a:bodyPr/>
                    <a:lstStyle/>
                    <a:p>
                      <a:pPr marL="0" marR="0">
                        <a:spcBef>
                          <a:spcPts val="200"/>
                        </a:spcBef>
                        <a:spcAft>
                          <a:spcPts val="200"/>
                        </a:spcAft>
                      </a:pPr>
                      <a:r>
                        <a:rPr lang="en-US" sz="1600" b="0" dirty="0">
                          <a:solidFill>
                            <a:schemeClr val="tx1"/>
                          </a:solidFill>
                          <a:effectLst/>
                        </a:rPr>
                        <a:t>History of traumatic events (e.g., motor vehicle accident)</a:t>
                      </a:r>
                      <a:endParaRPr lang="en-US" sz="1600" b="0" dirty="0">
                        <a:solidFill>
                          <a:schemeClr val="tx1"/>
                        </a:solidFill>
                        <a:effectLst/>
                        <a:latin typeface="Arial Narrow"/>
                        <a:ea typeface="Times New Roman"/>
                        <a:cs typeface="Times New Roman"/>
                      </a:endParaRPr>
                    </a:p>
                  </a:txBody>
                  <a:tcPr marL="68580" marR="68580" marT="0" marB="0">
                    <a:solidFill>
                      <a:schemeClr val="tx2">
                        <a:lumMod val="20000"/>
                        <a:lumOff val="80000"/>
                      </a:schemeClr>
                    </a:solidFill>
                  </a:tcPr>
                </a:tc>
                <a:tc>
                  <a:txBody>
                    <a:bodyPr/>
                    <a:lstStyle/>
                    <a:p>
                      <a:pPr marL="0" marR="0">
                        <a:spcBef>
                          <a:spcPts val="200"/>
                        </a:spcBef>
                        <a:spcAft>
                          <a:spcPts val="200"/>
                        </a:spcAft>
                      </a:pPr>
                      <a:r>
                        <a:rPr lang="en-US" sz="1600" dirty="0">
                          <a:effectLst/>
                        </a:rPr>
                        <a:t>Community (mass) trauma</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dirty="0">
                          <a:effectLst/>
                        </a:rPr>
                        <a:t>Negative social support (shaming or blaming environment)</a:t>
                      </a:r>
                      <a:endParaRPr lang="en-US" sz="1600" dirty="0">
                        <a:effectLst/>
                        <a:latin typeface="Arial Narrow"/>
                        <a:ea typeface="Times New Roman"/>
                        <a:cs typeface="Times New Roman"/>
                      </a:endParaRPr>
                    </a:p>
                  </a:txBody>
                  <a:tcPr marL="68580" marR="68580" marT="0" marB="0"/>
                </a:tc>
              </a:tr>
              <a:tr h="805226">
                <a:tc>
                  <a:txBody>
                    <a:bodyPr/>
                    <a:lstStyle/>
                    <a:p>
                      <a:pPr marL="0" marR="0">
                        <a:spcBef>
                          <a:spcPts val="200"/>
                        </a:spcBef>
                        <a:spcAft>
                          <a:spcPts val="200"/>
                        </a:spcAft>
                      </a:pPr>
                      <a:r>
                        <a:rPr lang="en-US" sz="1600" b="0" dirty="0">
                          <a:solidFill>
                            <a:schemeClr val="tx1"/>
                          </a:solidFill>
                          <a:effectLst/>
                        </a:rPr>
                        <a:t>History of PTSD </a:t>
                      </a:r>
                      <a:endParaRPr lang="en-US" sz="1600" b="0" dirty="0">
                        <a:solidFill>
                          <a:schemeClr val="tx1"/>
                        </a:solidFill>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US" sz="1600" dirty="0">
                          <a:effectLst/>
                        </a:rPr>
                        <a:t>History of peri-traumatic dissociation and interpersonal trauma</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c>
                  <a:txBody>
                    <a:bodyPr/>
                    <a:lstStyle/>
                    <a:p>
                      <a:pPr marL="0" marR="0">
                        <a:spcBef>
                          <a:spcPts val="200"/>
                        </a:spcBef>
                        <a:spcAft>
                          <a:spcPts val="200"/>
                        </a:spcAft>
                      </a:pPr>
                      <a:r>
                        <a:rPr lang="en-CA" sz="1600" dirty="0">
                          <a:effectLst/>
                        </a:rPr>
                        <a:t>Poor coping skills</a:t>
                      </a:r>
                      <a:endParaRPr lang="en-US" sz="1600" dirty="0">
                        <a:effectLst/>
                        <a:latin typeface="Arial Narrow"/>
                        <a:ea typeface="Times New Roman"/>
                        <a:cs typeface="Times New Roman"/>
                      </a:endParaRPr>
                    </a:p>
                  </a:txBody>
                  <a:tcPr marL="68580" marR="68580" marT="0" marB="0">
                    <a:solidFill>
                      <a:schemeClr val="accent2">
                        <a:lumMod val="20000"/>
                        <a:lumOff val="80000"/>
                      </a:schemeClr>
                    </a:solidFill>
                  </a:tcPr>
                </a:tc>
              </a:tr>
              <a:tr h="1381544">
                <a:tc>
                  <a:txBody>
                    <a:bodyPr/>
                    <a:lstStyle/>
                    <a:p>
                      <a:pPr marL="0" marR="0">
                        <a:spcBef>
                          <a:spcPts val="200"/>
                        </a:spcBef>
                        <a:spcAft>
                          <a:spcPts val="200"/>
                        </a:spcAft>
                      </a:pPr>
                      <a:r>
                        <a:rPr lang="en-US" sz="1600" b="0" dirty="0">
                          <a:solidFill>
                            <a:schemeClr val="tx1"/>
                          </a:solidFill>
                          <a:effectLst/>
                        </a:rPr>
                        <a:t>Other factors </a:t>
                      </a:r>
                      <a:r>
                        <a:rPr lang="en-US" sz="1600" b="0" dirty="0" smtClean="0">
                          <a:solidFill>
                            <a:schemeClr val="tx1"/>
                          </a:solidFill>
                          <a:effectLst/>
                        </a:rPr>
                        <a:t>(low </a:t>
                      </a:r>
                      <a:r>
                        <a:rPr lang="en-US" sz="1600" b="0" dirty="0">
                          <a:solidFill>
                            <a:schemeClr val="tx1"/>
                          </a:solidFill>
                          <a:effectLst/>
                        </a:rPr>
                        <a:t>socioeconomic </a:t>
                      </a:r>
                      <a:r>
                        <a:rPr lang="en-US" sz="1600" b="0" dirty="0" smtClean="0">
                          <a:solidFill>
                            <a:schemeClr val="tx1"/>
                          </a:solidFill>
                          <a:effectLst/>
                        </a:rPr>
                        <a:t>status or education, family </a:t>
                      </a:r>
                      <a:r>
                        <a:rPr lang="en-US" sz="1600" b="0" dirty="0">
                          <a:solidFill>
                            <a:schemeClr val="tx1"/>
                          </a:solidFill>
                          <a:effectLst/>
                        </a:rPr>
                        <a:t>history, poor training or prep for traumatic event)</a:t>
                      </a:r>
                      <a:endParaRPr lang="en-US" sz="1600" b="0" dirty="0">
                        <a:solidFill>
                          <a:schemeClr val="tx1"/>
                        </a:solidFill>
                        <a:effectLst/>
                        <a:latin typeface="Arial Narrow"/>
                        <a:ea typeface="Times New Roman"/>
                        <a:cs typeface="Times New Roman"/>
                      </a:endParaRPr>
                    </a:p>
                  </a:txBody>
                  <a:tcPr marL="68580" marR="68580" marT="0" marB="0">
                    <a:solidFill>
                      <a:schemeClr val="tx2">
                        <a:lumMod val="20000"/>
                        <a:lumOff val="80000"/>
                      </a:schemeClr>
                    </a:solidFill>
                  </a:tcPr>
                </a:tc>
                <a:tc>
                  <a:txBody>
                    <a:bodyPr/>
                    <a:lstStyle/>
                    <a:p>
                      <a:pPr marL="0" marR="0">
                        <a:spcBef>
                          <a:spcPts val="200"/>
                        </a:spcBef>
                        <a:spcAft>
                          <a:spcPts val="200"/>
                        </a:spcAft>
                      </a:pPr>
                      <a:r>
                        <a:rPr lang="en-US" sz="1600" dirty="0">
                          <a:effectLst/>
                        </a:rPr>
                        <a:t> </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dirty="0">
                          <a:effectLst/>
                        </a:rPr>
                        <a:t>Other post-traumatic factors, including: children at home and/or a distressed spouse.</a:t>
                      </a:r>
                      <a:endParaRPr lang="en-US" sz="1600" dirty="0">
                        <a:effectLst/>
                        <a:latin typeface="Arial Narrow"/>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09644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PTSD Symptoms</a:t>
            </a:r>
            <a:endParaRPr lang="en-US" dirty="0"/>
          </a:p>
        </p:txBody>
      </p:sp>
      <p:sp>
        <p:nvSpPr>
          <p:cNvPr id="3" name="Content Placeholder 2"/>
          <p:cNvSpPr>
            <a:spLocks noGrp="1"/>
          </p:cNvSpPr>
          <p:nvPr>
            <p:ph idx="1"/>
          </p:nvPr>
        </p:nvSpPr>
        <p:spPr/>
        <p:txBody>
          <a:bodyPr/>
          <a:lstStyle/>
          <a:p>
            <a:endParaRPr lang="en-CA" dirty="0"/>
          </a:p>
          <a:p>
            <a:endParaRPr lang="en-US" dirty="0"/>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395536" y="1358756"/>
            <a:ext cx="7704856" cy="4878556"/>
          </a:xfrm>
          <a:prstGeom prst="rect">
            <a:avLst/>
          </a:prstGeom>
        </p:spPr>
      </p:pic>
    </p:spTree>
    <p:extLst>
      <p:ext uri="{BB962C8B-B14F-4D97-AF65-F5344CB8AC3E}">
        <p14:creationId xmlns:p14="http://schemas.microsoft.com/office/powerpoint/2010/main" xmlns="" val="67361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of PTSD</a:t>
            </a:r>
            <a:endParaRPr lang="en-CA" dirty="0"/>
          </a:p>
        </p:txBody>
      </p:sp>
      <p:sp>
        <p:nvSpPr>
          <p:cNvPr id="3" name="Content Placeholder 2"/>
          <p:cNvSpPr>
            <a:spLocks noGrp="1"/>
          </p:cNvSpPr>
          <p:nvPr>
            <p:ph idx="1"/>
          </p:nvPr>
        </p:nvSpPr>
        <p:spPr/>
        <p:txBody>
          <a:bodyPr>
            <a:normAutofit/>
          </a:bodyPr>
          <a:lstStyle/>
          <a:p>
            <a:endParaRPr lang="en-US" dirty="0" smtClean="0"/>
          </a:p>
          <a:p>
            <a:r>
              <a:rPr lang="en-US" sz="2400" dirty="0" err="1" smtClean="0"/>
              <a:t>Subthreshold</a:t>
            </a:r>
            <a:r>
              <a:rPr lang="en-US" sz="2400" dirty="0" smtClean="0"/>
              <a:t> (or partial) PTSD</a:t>
            </a:r>
          </a:p>
          <a:p>
            <a:pPr lvl="1"/>
            <a:r>
              <a:rPr lang="en-US" sz="2400" dirty="0" smtClean="0"/>
              <a:t>Showing </a:t>
            </a:r>
            <a:r>
              <a:rPr lang="en-US" sz="2400" dirty="0"/>
              <a:t>some symptoms of posttraumatic stress disorder, but with too few to meet the criteria for PTSD </a:t>
            </a:r>
            <a:endParaRPr lang="en-US" sz="2400" dirty="0" smtClean="0"/>
          </a:p>
          <a:p>
            <a:pPr marL="411480" lvl="1" indent="0">
              <a:buNone/>
            </a:pPr>
            <a:endParaRPr lang="en-US" sz="2400" dirty="0" smtClean="0"/>
          </a:p>
          <a:p>
            <a:r>
              <a:rPr lang="en-US" sz="2400" dirty="0" smtClean="0"/>
              <a:t>Delayed onset PTSD</a:t>
            </a:r>
          </a:p>
          <a:p>
            <a:pPr lvl="1"/>
            <a:r>
              <a:rPr lang="en-US" sz="2400" dirty="0" smtClean="0"/>
              <a:t>PTSD symptoms begin at least 6 months after exposure to a stressor</a:t>
            </a:r>
          </a:p>
          <a:p>
            <a:pPr marL="411480" lvl="1" indent="0">
              <a:buNone/>
            </a:pPr>
            <a:endParaRPr lang="en-US" dirty="0" smtClean="0"/>
          </a:p>
          <a:p>
            <a:pPr lvl="1"/>
            <a:endParaRPr lang="en-CA" dirty="0"/>
          </a:p>
        </p:txBody>
      </p:sp>
    </p:spTree>
    <p:extLst>
      <p:ext uri="{BB962C8B-B14F-4D97-AF65-F5344CB8AC3E}">
        <p14:creationId xmlns:p14="http://schemas.microsoft.com/office/powerpoint/2010/main" xmlns="" val="5859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Prevalence of PTSD (Civilians having experienced trauma)</a:t>
            </a:r>
            <a:endParaRPr lang="en-C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8175261"/>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6401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Prevalence of PTSD (Military)</a:t>
            </a:r>
            <a:endParaRPr lang="en-C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3909086"/>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889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13" y="1124744"/>
            <a:ext cx="7620000" cy="4800600"/>
          </a:xfrm>
        </p:spPr>
        <p:txBody>
          <a:bodyPr/>
          <a:lstStyle/>
          <a:p>
            <a:endParaRPr lang="en-US" dirty="0"/>
          </a:p>
        </p:txBody>
      </p:sp>
      <p:sp>
        <p:nvSpPr>
          <p:cNvPr id="4" name="Title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dirty="0" smtClean="0"/>
              <a:t>Prevalence of PTSD (Emergency responders)</a:t>
            </a:r>
            <a:br>
              <a:rPr lang="en-US" sz="3200" dirty="0" smtClean="0"/>
            </a:br>
            <a:endParaRPr lang="en-CA" sz="3200" dirty="0"/>
          </a:p>
        </p:txBody>
      </p:sp>
      <p:graphicFrame>
        <p:nvGraphicFramePr>
          <p:cNvPr id="2" name="Chart 1"/>
          <p:cNvGraphicFramePr/>
          <p:nvPr>
            <p:extLst>
              <p:ext uri="{D42A27DB-BD31-4B8C-83A1-F6EECF244321}">
                <p14:modId xmlns:p14="http://schemas.microsoft.com/office/powerpoint/2010/main" xmlns="" val="3954795450"/>
              </p:ext>
            </p:extLst>
          </p:nvPr>
        </p:nvGraphicFramePr>
        <p:xfrm>
          <a:off x="1115616" y="134076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906342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PTSD after 9/11</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70273869"/>
              </p:ext>
            </p:extLst>
          </p:nvPr>
        </p:nvGraphicFramePr>
        <p:xfrm>
          <a:off x="457200" y="1600200"/>
          <a:ext cx="7620000" cy="259588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r>
                        <a:rPr lang="en-US" dirty="0" smtClean="0"/>
                        <a:t>Category of personnel</a:t>
                      </a:r>
                      <a:endParaRPr lang="en-CA" dirty="0"/>
                    </a:p>
                  </a:txBody>
                  <a:tcPr/>
                </a:tc>
                <a:tc>
                  <a:txBody>
                    <a:bodyPr/>
                    <a:lstStyle/>
                    <a:p>
                      <a:r>
                        <a:rPr lang="en-US" dirty="0" smtClean="0"/>
                        <a:t>Time Frame</a:t>
                      </a:r>
                      <a:endParaRPr lang="en-CA" dirty="0"/>
                    </a:p>
                  </a:txBody>
                  <a:tcPr/>
                </a:tc>
                <a:tc>
                  <a:txBody>
                    <a:bodyPr/>
                    <a:lstStyle/>
                    <a:p>
                      <a:r>
                        <a:rPr lang="en-US" dirty="0" smtClean="0"/>
                        <a:t>Prevalence</a:t>
                      </a:r>
                      <a:endParaRPr lang="en-CA" dirty="0"/>
                    </a:p>
                  </a:txBody>
                  <a:tcPr/>
                </a:tc>
              </a:tr>
              <a:tr h="370840">
                <a:tc>
                  <a:txBody>
                    <a:bodyPr/>
                    <a:lstStyle/>
                    <a:p>
                      <a:r>
                        <a:rPr lang="en-US" dirty="0" smtClean="0"/>
                        <a:t>Rescue</a:t>
                      </a:r>
                      <a:r>
                        <a:rPr lang="en-US" baseline="0" dirty="0" smtClean="0"/>
                        <a:t> Workers</a:t>
                      </a:r>
                    </a:p>
                  </a:txBody>
                  <a:tcPr/>
                </a:tc>
                <a:tc>
                  <a:txBody>
                    <a:bodyPr/>
                    <a:lstStyle/>
                    <a:p>
                      <a:r>
                        <a:rPr lang="en-US" dirty="0" smtClean="0"/>
                        <a:t>10-61 months</a:t>
                      </a:r>
                      <a:r>
                        <a:rPr lang="en-US" baseline="0" dirty="0" smtClean="0"/>
                        <a:t> after 9/11</a:t>
                      </a:r>
                      <a:endParaRPr lang="en-CA" dirty="0"/>
                    </a:p>
                  </a:txBody>
                  <a:tcPr/>
                </a:tc>
                <a:tc>
                  <a:txBody>
                    <a:bodyPr/>
                    <a:lstStyle/>
                    <a:p>
                      <a:pPr algn="ctr"/>
                      <a:r>
                        <a:rPr lang="en-US" dirty="0" smtClean="0"/>
                        <a:t>11.1%</a:t>
                      </a:r>
                      <a:endParaRPr lang="en-CA" dirty="0"/>
                    </a:p>
                  </a:txBody>
                  <a:tcPr/>
                </a:tc>
              </a:tr>
              <a:tr h="370840">
                <a:tc>
                  <a:txBody>
                    <a:bodyPr/>
                    <a:lstStyle/>
                    <a:p>
                      <a:r>
                        <a:rPr lang="en-US" dirty="0" smtClean="0"/>
                        <a:t>Rescue</a:t>
                      </a:r>
                      <a:r>
                        <a:rPr lang="en-US" baseline="0" dirty="0" smtClean="0"/>
                        <a:t> Workers</a:t>
                      </a:r>
                      <a:endParaRPr lang="en-CA" dirty="0"/>
                    </a:p>
                  </a:txBody>
                  <a:tcPr/>
                </a:tc>
                <a:tc>
                  <a:txBody>
                    <a:bodyPr/>
                    <a:lstStyle/>
                    <a:p>
                      <a:r>
                        <a:rPr lang="en-US" dirty="0" smtClean="0"/>
                        <a:t>17-27 months </a:t>
                      </a:r>
                      <a:endParaRPr lang="en-CA" dirty="0"/>
                    </a:p>
                  </a:txBody>
                  <a:tcPr/>
                </a:tc>
                <a:tc>
                  <a:txBody>
                    <a:bodyPr/>
                    <a:lstStyle/>
                    <a:p>
                      <a:pPr algn="ctr"/>
                      <a:r>
                        <a:rPr lang="en-US" dirty="0" smtClean="0"/>
                        <a:t>5.9%</a:t>
                      </a:r>
                      <a:endParaRPr lang="en-CA" dirty="0"/>
                    </a:p>
                  </a:txBody>
                  <a:tcPr/>
                </a:tc>
              </a:tr>
              <a:tr h="370840">
                <a:tc>
                  <a:txBody>
                    <a:bodyPr/>
                    <a:lstStyle/>
                    <a:p>
                      <a:r>
                        <a:rPr lang="en-US" dirty="0" smtClean="0"/>
                        <a:t>Rescue</a:t>
                      </a:r>
                      <a:r>
                        <a:rPr lang="en-US" baseline="0" dirty="0" smtClean="0"/>
                        <a:t> Workers</a:t>
                      </a:r>
                      <a:endParaRPr lang="en-CA" dirty="0"/>
                    </a:p>
                  </a:txBody>
                  <a:tcPr/>
                </a:tc>
                <a:tc>
                  <a:txBody>
                    <a:bodyPr/>
                    <a:lstStyle/>
                    <a:p>
                      <a:r>
                        <a:rPr lang="en-US" dirty="0" smtClean="0"/>
                        <a:t>2-3</a:t>
                      </a:r>
                      <a:r>
                        <a:rPr lang="en-US" baseline="0" dirty="0" smtClean="0"/>
                        <a:t> years</a:t>
                      </a:r>
                      <a:endParaRPr lang="en-CA" dirty="0"/>
                    </a:p>
                  </a:txBody>
                  <a:tcPr/>
                </a:tc>
                <a:tc>
                  <a:txBody>
                    <a:bodyPr/>
                    <a:lstStyle/>
                    <a:p>
                      <a:pPr algn="ctr"/>
                      <a:r>
                        <a:rPr lang="en-US" dirty="0" smtClean="0"/>
                        <a:t>12.4%</a:t>
                      </a:r>
                      <a:endParaRPr lang="en-CA" dirty="0"/>
                    </a:p>
                  </a:txBody>
                  <a:tcPr/>
                </a:tc>
              </a:tr>
              <a:tr h="370840">
                <a:tc>
                  <a:txBody>
                    <a:bodyPr/>
                    <a:lstStyle/>
                    <a:p>
                      <a:r>
                        <a:rPr lang="en-US" dirty="0" smtClean="0"/>
                        <a:t>Firefighters</a:t>
                      </a:r>
                      <a:endParaRPr lang="en-CA" dirty="0"/>
                    </a:p>
                  </a:txBody>
                  <a:tcPr/>
                </a:tc>
                <a:tc>
                  <a:txBody>
                    <a:bodyPr/>
                    <a:lstStyle/>
                    <a:p>
                      <a:r>
                        <a:rPr lang="en-US" dirty="0" smtClean="0"/>
                        <a:t>4-6 years</a:t>
                      </a:r>
                      <a:endParaRPr lang="en-CA" dirty="0"/>
                    </a:p>
                  </a:txBody>
                  <a:tcPr/>
                </a:tc>
                <a:tc>
                  <a:txBody>
                    <a:bodyPr/>
                    <a:lstStyle/>
                    <a:p>
                      <a:pPr algn="ctr"/>
                      <a:r>
                        <a:rPr lang="en-US" dirty="0" smtClean="0"/>
                        <a:t>22%</a:t>
                      </a:r>
                      <a:endParaRPr lang="en-CA" dirty="0"/>
                    </a:p>
                  </a:txBody>
                  <a:tcPr/>
                </a:tc>
              </a:tr>
              <a:tr h="370840">
                <a:tc>
                  <a:txBody>
                    <a:bodyPr/>
                    <a:lstStyle/>
                    <a:p>
                      <a:r>
                        <a:rPr lang="en-US" dirty="0" smtClean="0"/>
                        <a:t>Utility</a:t>
                      </a:r>
                      <a:r>
                        <a:rPr lang="en-US" baseline="0" dirty="0" smtClean="0"/>
                        <a:t> Workers</a:t>
                      </a:r>
                      <a:endParaRPr lang="en-CA" dirty="0"/>
                    </a:p>
                  </a:txBody>
                  <a:tcPr/>
                </a:tc>
                <a:tc>
                  <a:txBody>
                    <a:bodyPr/>
                    <a:lstStyle/>
                    <a:p>
                      <a:r>
                        <a:rPr lang="en-US" dirty="0" smtClean="0"/>
                        <a:t>17-27</a:t>
                      </a:r>
                      <a:r>
                        <a:rPr lang="en-US" baseline="0" dirty="0" smtClean="0"/>
                        <a:t> months</a:t>
                      </a:r>
                      <a:endParaRPr lang="en-CA" dirty="0"/>
                    </a:p>
                  </a:txBody>
                  <a:tcPr/>
                </a:tc>
                <a:tc>
                  <a:txBody>
                    <a:bodyPr/>
                    <a:lstStyle/>
                    <a:p>
                      <a:pPr algn="ctr"/>
                      <a:r>
                        <a:rPr lang="en-US" dirty="0" smtClean="0"/>
                        <a:t>5.9%</a:t>
                      </a:r>
                      <a:endParaRPr lang="en-CA" dirty="0"/>
                    </a:p>
                  </a:txBody>
                  <a:tcPr/>
                </a:tc>
              </a:tr>
              <a:tr h="370840">
                <a:tc>
                  <a:txBody>
                    <a:bodyPr/>
                    <a:lstStyle/>
                    <a:p>
                      <a:r>
                        <a:rPr lang="en-US" dirty="0" smtClean="0"/>
                        <a:t>Utility Workers</a:t>
                      </a:r>
                      <a:endParaRPr lang="en-CA" dirty="0"/>
                    </a:p>
                  </a:txBody>
                  <a:tcPr/>
                </a:tc>
                <a:tc>
                  <a:txBody>
                    <a:bodyPr/>
                    <a:lstStyle/>
                    <a:p>
                      <a:r>
                        <a:rPr lang="en-US" dirty="0" smtClean="0"/>
                        <a:t>10-34</a:t>
                      </a:r>
                      <a:r>
                        <a:rPr lang="en-US" baseline="0" dirty="0" smtClean="0"/>
                        <a:t> months</a:t>
                      </a:r>
                      <a:endParaRPr lang="en-CA" dirty="0"/>
                    </a:p>
                  </a:txBody>
                  <a:tcPr/>
                </a:tc>
                <a:tc>
                  <a:txBody>
                    <a:bodyPr/>
                    <a:lstStyle/>
                    <a:p>
                      <a:pPr algn="ctr"/>
                      <a:r>
                        <a:rPr lang="en-US" dirty="0" smtClean="0"/>
                        <a:t>8%</a:t>
                      </a:r>
                      <a:endParaRPr lang="en-CA" dirty="0"/>
                    </a:p>
                  </a:txBody>
                  <a:tcPr/>
                </a:tc>
              </a:tr>
            </a:tbl>
          </a:graphicData>
        </a:graphic>
      </p:graphicFrame>
    </p:spTree>
    <p:extLst>
      <p:ext uri="{BB962C8B-B14F-4D97-AF65-F5344CB8AC3E}">
        <p14:creationId xmlns:p14="http://schemas.microsoft.com/office/powerpoint/2010/main" xmlns="" val="378292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Co-occurring Conditions</a:t>
            </a:r>
            <a:endParaRPr lang="en-CA" dirty="0"/>
          </a:p>
        </p:txBody>
      </p:sp>
      <p:sp>
        <p:nvSpPr>
          <p:cNvPr id="3" name="Content Placeholder 2"/>
          <p:cNvSpPr>
            <a:spLocks noGrp="1"/>
          </p:cNvSpPr>
          <p:nvPr>
            <p:ph idx="1"/>
          </p:nvPr>
        </p:nvSpPr>
        <p:spPr/>
        <p:txBody>
          <a:bodyPr/>
          <a:lstStyle/>
          <a:p>
            <a:r>
              <a:rPr lang="en-US" sz="2400" dirty="0" smtClean="0"/>
              <a:t>Other challenges associated with PTSD:</a:t>
            </a:r>
          </a:p>
          <a:p>
            <a:pPr lvl="1"/>
            <a:r>
              <a:rPr lang="en-US" sz="2400" dirty="0" smtClean="0"/>
              <a:t>Psychiatric: e.g., depression, substance abuse disorders, suicide risk</a:t>
            </a:r>
          </a:p>
          <a:p>
            <a:pPr lvl="1"/>
            <a:r>
              <a:rPr lang="en-US" sz="2400" dirty="0" smtClean="0"/>
              <a:t>Medical: e.g., chronic pain, TBI, spinal cord injury</a:t>
            </a:r>
          </a:p>
          <a:p>
            <a:pPr lvl="1"/>
            <a:r>
              <a:rPr lang="en-US" sz="2400" dirty="0" smtClean="0"/>
              <a:t>Psychosocial: e.g., relationship problems, difficulties in social settings, intimate partner violence, child maltreatment, unemployment, homelessness, incarceration</a:t>
            </a:r>
          </a:p>
          <a:p>
            <a:pPr lvl="1"/>
            <a:endParaRPr lang="en-US" dirty="0"/>
          </a:p>
          <a:p>
            <a:pPr marL="411480" lvl="1" indent="0">
              <a:buNone/>
            </a:pPr>
            <a:endParaRPr lang="en-CA" dirty="0"/>
          </a:p>
        </p:txBody>
      </p:sp>
    </p:spTree>
    <p:extLst>
      <p:ext uri="{BB962C8B-B14F-4D97-AF65-F5344CB8AC3E}">
        <p14:creationId xmlns:p14="http://schemas.microsoft.com/office/powerpoint/2010/main" xmlns="" val="3763869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 - 1</a:t>
            </a:r>
            <a:endParaRPr lang="en-US" dirty="0"/>
          </a:p>
        </p:txBody>
      </p:sp>
      <p:sp>
        <p:nvSpPr>
          <p:cNvPr id="3" name="Content Placeholder 2"/>
          <p:cNvSpPr>
            <a:spLocks noGrp="1"/>
          </p:cNvSpPr>
          <p:nvPr>
            <p:ph idx="1"/>
          </p:nvPr>
        </p:nvSpPr>
        <p:spPr/>
        <p:txBody>
          <a:bodyPr>
            <a:normAutofit/>
          </a:bodyPr>
          <a:lstStyle/>
          <a:p>
            <a:r>
              <a:rPr lang="en-US" sz="2400" dirty="0"/>
              <a:t>PTSD must be deliberately and proactively managed</a:t>
            </a:r>
          </a:p>
          <a:p>
            <a:r>
              <a:rPr lang="en-US" sz="2400" dirty="0" smtClean="0"/>
              <a:t>Most people do not get PTSD even after they experience traumatic stress</a:t>
            </a:r>
          </a:p>
          <a:p>
            <a:r>
              <a:rPr lang="en-US" sz="2400" dirty="0" smtClean="0"/>
              <a:t>Traumatic </a:t>
            </a:r>
            <a:r>
              <a:rPr lang="en-US" sz="2400" dirty="0"/>
              <a:t>stress is a continuum – managing earlier is better</a:t>
            </a:r>
          </a:p>
          <a:p>
            <a:r>
              <a:rPr lang="en-US" sz="2400" dirty="0" smtClean="0"/>
              <a:t>Both first responders and receivers are susceptible</a:t>
            </a:r>
          </a:p>
          <a:p>
            <a:r>
              <a:rPr lang="en-US" sz="2400" dirty="0" smtClean="0"/>
              <a:t>Onset of PTSD can be delayed by months</a:t>
            </a:r>
          </a:p>
          <a:p>
            <a:r>
              <a:rPr lang="en-US" sz="2400" dirty="0" smtClean="0"/>
              <a:t>Risk of PTSD depends on kind of trauma encountered</a:t>
            </a:r>
            <a:endParaRPr lang="en-US"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260648"/>
            <a:ext cx="137021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2045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PTSD</a:t>
            </a:r>
            <a:endParaRPr lang="en-CA" dirty="0"/>
          </a:p>
        </p:txBody>
      </p:sp>
      <p:sp>
        <p:nvSpPr>
          <p:cNvPr id="3" name="Content Placeholder 2"/>
          <p:cNvSpPr>
            <a:spLocks noGrp="1"/>
          </p:cNvSpPr>
          <p:nvPr>
            <p:ph idx="1"/>
          </p:nvPr>
        </p:nvSpPr>
        <p:spPr/>
        <p:txBody>
          <a:bodyPr/>
          <a:lstStyle/>
          <a:p>
            <a:r>
              <a:rPr lang="en-US" dirty="0" smtClean="0"/>
              <a:t>Prevention efforts can happen either before or after the traumatic event</a:t>
            </a:r>
          </a:p>
          <a:p>
            <a:r>
              <a:rPr lang="en-US" dirty="0" smtClean="0"/>
              <a:t>Two routes to prevention:</a:t>
            </a:r>
          </a:p>
          <a:p>
            <a:pPr lvl="1"/>
            <a:r>
              <a:rPr lang="en-US" dirty="0" smtClean="0"/>
              <a:t>Education and Training Programs</a:t>
            </a:r>
            <a:endParaRPr lang="en-CA" dirty="0" smtClean="0"/>
          </a:p>
          <a:p>
            <a:pPr lvl="1"/>
            <a:r>
              <a:rPr lang="en-US" dirty="0" smtClean="0"/>
              <a:t>Screening for Trauma-Related Symptoms</a:t>
            </a:r>
          </a:p>
        </p:txBody>
      </p:sp>
      <p:pic>
        <p:nvPicPr>
          <p:cNvPr id="2050" name="Picture 2" descr="C:\Users\efilardo\AppData\Local\Microsoft\Windows\Temporary Internet Files\Content.IE5\QE1OJ1AD\MP90040904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4115717"/>
            <a:ext cx="2088232" cy="208823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1" name="Picture 3" descr="C:\Users\efilardo\AppData\Local\Microsoft\Windows\Temporary Internet Files\Content.IE5\M3410W39\MC900434784[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68075" y="4245547"/>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884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sz="2400" dirty="0" smtClean="0"/>
              <a:t>Define what PTSD is (and isn’t)</a:t>
            </a:r>
          </a:p>
          <a:p>
            <a:r>
              <a:rPr lang="en-US" sz="2400" dirty="0" smtClean="0"/>
              <a:t>Symptoms of PTSD</a:t>
            </a:r>
          </a:p>
          <a:p>
            <a:r>
              <a:rPr lang="en-US" sz="2400" dirty="0" smtClean="0"/>
              <a:t>Triggers of PTSD and other influences</a:t>
            </a:r>
          </a:p>
          <a:p>
            <a:r>
              <a:rPr lang="en-US" sz="2400" dirty="0" smtClean="0"/>
              <a:t>Traumatic stress continuu</a:t>
            </a:r>
            <a:r>
              <a:rPr lang="en-US" sz="2400" dirty="0"/>
              <a:t>m</a:t>
            </a:r>
            <a:endParaRPr lang="en-US" sz="2400" dirty="0" smtClean="0"/>
          </a:p>
          <a:p>
            <a:r>
              <a:rPr lang="en-US" sz="2400" dirty="0" smtClean="0"/>
              <a:t>Preventing  PTSD</a:t>
            </a:r>
          </a:p>
          <a:p>
            <a:r>
              <a:rPr lang="en-US" sz="2400" dirty="0" smtClean="0"/>
              <a:t>Treating PTSD</a:t>
            </a:r>
          </a:p>
          <a:p>
            <a:r>
              <a:rPr lang="en-US" sz="2400" dirty="0" smtClean="0"/>
              <a:t>Taxonomy of research necessary to help manage PTSD in emergency responder community</a:t>
            </a:r>
            <a:endParaRPr lang="en-US" sz="2400" dirty="0"/>
          </a:p>
        </p:txBody>
      </p:sp>
    </p:spTree>
    <p:extLst>
      <p:ext uri="{BB962C8B-B14F-4D97-AF65-F5344CB8AC3E}">
        <p14:creationId xmlns:p14="http://schemas.microsoft.com/office/powerpoint/2010/main" xmlns="" val="208174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620000" cy="1143000"/>
          </a:xfrm>
        </p:spPr>
        <p:txBody>
          <a:bodyPr/>
          <a:lstStyle/>
          <a:p>
            <a:r>
              <a:rPr lang="en-US" dirty="0" smtClean="0"/>
              <a:t>Prevention of PTSD (before trauma)</a:t>
            </a:r>
            <a:endParaRPr lang="en-CA" dirty="0"/>
          </a:p>
        </p:txBody>
      </p:sp>
      <p:sp>
        <p:nvSpPr>
          <p:cNvPr id="3" name="Content Placeholder 2"/>
          <p:cNvSpPr>
            <a:spLocks noGrp="1"/>
          </p:cNvSpPr>
          <p:nvPr>
            <p:ph idx="1"/>
          </p:nvPr>
        </p:nvSpPr>
        <p:spPr>
          <a:xfrm>
            <a:off x="457200" y="2060848"/>
            <a:ext cx="7620000" cy="4339952"/>
          </a:xfrm>
        </p:spPr>
        <p:txBody>
          <a:bodyPr>
            <a:normAutofit/>
          </a:bodyPr>
          <a:lstStyle/>
          <a:p>
            <a:r>
              <a:rPr lang="en-CA" sz="2400" dirty="0"/>
              <a:t>“In high-risk occupations, for which the probability of trauma exposure is moderate or high, efforts should be undertaken to increase the psychological resilience of workers to the negative effects of traumatic exposure</a:t>
            </a:r>
            <a:r>
              <a:rPr lang="en-CA" sz="2400" dirty="0" smtClean="0"/>
              <a:t>.” </a:t>
            </a:r>
            <a:r>
              <a:rPr lang="en-US" sz="2400" dirty="0"/>
              <a:t> </a:t>
            </a:r>
            <a:r>
              <a:rPr lang="en-US" sz="2400" dirty="0" smtClean="0"/>
              <a:t>(U.S. Department of Defense, 2010)</a:t>
            </a:r>
          </a:p>
          <a:p>
            <a:endParaRPr lang="en-US" sz="2400" dirty="0"/>
          </a:p>
          <a:p>
            <a:r>
              <a:rPr lang="en-US" sz="2400" dirty="0" smtClean="0"/>
              <a:t>Unfortunately, although it is agreed to be important, not very well developed literature – no clear and easy way to prevent evident in the literature</a:t>
            </a:r>
            <a:endParaRPr lang="en-CA" sz="2400" dirty="0" smtClean="0"/>
          </a:p>
        </p:txBody>
      </p:sp>
    </p:spTree>
    <p:extLst>
      <p:ext uri="{BB962C8B-B14F-4D97-AF65-F5344CB8AC3E}">
        <p14:creationId xmlns:p14="http://schemas.microsoft.com/office/powerpoint/2010/main" xmlns="" val="523453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Education/Training</a:t>
            </a:r>
            <a:endParaRPr lang="en-CA" dirty="0"/>
          </a:p>
        </p:txBody>
      </p:sp>
      <p:sp>
        <p:nvSpPr>
          <p:cNvPr id="7" name="Content Placeholder 6"/>
          <p:cNvSpPr>
            <a:spLocks noGrp="1"/>
          </p:cNvSpPr>
          <p:nvPr>
            <p:ph idx="1"/>
          </p:nvPr>
        </p:nvSpPr>
        <p:spPr/>
        <p:txBody>
          <a:bodyPr>
            <a:normAutofit lnSpcReduction="10000"/>
          </a:bodyPr>
          <a:lstStyle/>
          <a:p>
            <a:r>
              <a:rPr lang="en-US" dirty="0" smtClean="0"/>
              <a:t>Guidelines for preventative education and training:</a:t>
            </a:r>
          </a:p>
          <a:p>
            <a:pPr lvl="1"/>
            <a:r>
              <a:rPr lang="en-CA" dirty="0"/>
              <a:t>Promote realism in training, with “vicarious, simulated or actual exposure to traumatic stimuli” </a:t>
            </a:r>
            <a:endParaRPr lang="en-CA" dirty="0" smtClean="0"/>
          </a:p>
          <a:p>
            <a:pPr lvl="1"/>
            <a:r>
              <a:rPr lang="en-CA" dirty="0"/>
              <a:t>Emphasize coping skills (e.g., cognitive restructuring, problem-solving) </a:t>
            </a:r>
            <a:endParaRPr lang="en-CA" dirty="0" smtClean="0"/>
          </a:p>
          <a:p>
            <a:pPr lvl="1"/>
            <a:r>
              <a:rPr lang="en-CA" dirty="0"/>
              <a:t>Promote highly cohesive working environments </a:t>
            </a:r>
            <a:endParaRPr lang="en-CA" dirty="0" smtClean="0"/>
          </a:p>
          <a:p>
            <a:pPr lvl="1"/>
            <a:r>
              <a:rPr lang="en-CA" dirty="0"/>
              <a:t>Promote adaptive beliefs about one’s work role and probable traumatic stressors </a:t>
            </a:r>
            <a:endParaRPr lang="en-CA" dirty="0" smtClean="0"/>
          </a:p>
          <a:p>
            <a:pPr lvl="1"/>
            <a:r>
              <a:rPr lang="en-CA" dirty="0"/>
              <a:t>Tailor stress-management programs to specific workplaces </a:t>
            </a:r>
          </a:p>
          <a:p>
            <a:pPr lvl="1"/>
            <a:r>
              <a:rPr lang="en-CA" dirty="0"/>
              <a:t>Educate about the traumatic stress continuum and other related behaviours (e.g., interpersonal problems, work issues, alcohol and substance abuse</a:t>
            </a:r>
            <a:r>
              <a:rPr lang="en-CA" dirty="0" smtClean="0"/>
              <a:t>)</a:t>
            </a:r>
          </a:p>
          <a:p>
            <a:pPr lvl="1"/>
            <a:r>
              <a:rPr lang="en-CA" dirty="0"/>
              <a:t>Educate with positive messages about coping, provide simple strategies and encourage mastery/recovery</a:t>
            </a:r>
          </a:p>
        </p:txBody>
      </p:sp>
    </p:spTree>
    <p:extLst>
      <p:ext uri="{BB962C8B-B14F-4D97-AF65-F5344CB8AC3E}">
        <p14:creationId xmlns:p14="http://schemas.microsoft.com/office/powerpoint/2010/main" xmlns="" val="312827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screening is critical</a:t>
            </a:r>
            <a:endParaRPr lang="en-CA" dirty="0"/>
          </a:p>
        </p:txBody>
      </p:sp>
      <p:sp>
        <p:nvSpPr>
          <p:cNvPr id="7" name="Content Placeholder 6"/>
          <p:cNvSpPr>
            <a:spLocks noGrp="1"/>
          </p:cNvSpPr>
          <p:nvPr>
            <p:ph idx="1"/>
          </p:nvPr>
        </p:nvSpPr>
        <p:spPr/>
        <p:txBody>
          <a:bodyPr>
            <a:normAutofit lnSpcReduction="10000"/>
          </a:bodyPr>
          <a:lstStyle/>
          <a:p>
            <a:r>
              <a:rPr lang="en-US" sz="2400" dirty="0"/>
              <a:t> “In terms of screening, evidence suggests that identifying PTSD early and quickly referring people to treatment can shorten their suffering and lessen the severity of their functional impairment.” (DoD, 2010, p. 5</a:t>
            </a:r>
            <a:r>
              <a:rPr lang="en-US" sz="2400" dirty="0" smtClean="0"/>
              <a:t>).</a:t>
            </a:r>
          </a:p>
          <a:p>
            <a:endParaRPr lang="en-US" sz="2400" dirty="0"/>
          </a:p>
          <a:p>
            <a:r>
              <a:rPr lang="en-US" sz="2400" dirty="0" smtClean="0"/>
              <a:t>Need to screen for:</a:t>
            </a:r>
          </a:p>
          <a:p>
            <a:pPr lvl="1"/>
            <a:r>
              <a:rPr lang="en-CA" sz="2400" dirty="0"/>
              <a:t>Type of trauma – as noted earlier, some traumas are more problematic than others</a:t>
            </a:r>
            <a:endParaRPr lang="en-US" sz="2400" dirty="0"/>
          </a:p>
          <a:p>
            <a:pPr lvl="1"/>
            <a:r>
              <a:rPr lang="en-CA" sz="2400" dirty="0"/>
              <a:t>Frequency – including time since exposure</a:t>
            </a:r>
            <a:endParaRPr lang="en-US" sz="2400" dirty="0"/>
          </a:p>
          <a:p>
            <a:pPr lvl="1"/>
            <a:r>
              <a:rPr lang="en-CA" sz="2400" dirty="0"/>
              <a:t>Nature - distress level, functional impairment</a:t>
            </a:r>
            <a:endParaRPr lang="en-US" sz="2400" dirty="0"/>
          </a:p>
          <a:p>
            <a:pPr lvl="1"/>
            <a:r>
              <a:rPr lang="en-CA" sz="2400" dirty="0"/>
              <a:t>Severity – e.g., brief or prolonged exposure</a:t>
            </a:r>
            <a:endParaRPr lang="en-US" sz="2400" dirty="0"/>
          </a:p>
          <a:p>
            <a:endParaRPr lang="en-US" dirty="0"/>
          </a:p>
        </p:txBody>
      </p:sp>
    </p:spTree>
    <p:extLst>
      <p:ext uri="{BB962C8B-B14F-4D97-AF65-F5344CB8AC3E}">
        <p14:creationId xmlns:p14="http://schemas.microsoft.com/office/powerpoint/2010/main" xmlns="" val="105197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Requirements</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956547472"/>
              </p:ext>
            </p:extLst>
          </p:nvPr>
        </p:nvGraphicFramePr>
        <p:xfrm>
          <a:off x="323528" y="1556792"/>
          <a:ext cx="7776864" cy="3059058"/>
        </p:xfrm>
        <a:graphic>
          <a:graphicData uri="http://schemas.openxmlformats.org/drawingml/2006/table">
            <a:tbl>
              <a:tblPr firstRow="1" firstCol="1" bandRow="1">
                <a:tableStyleId>{5C22544A-7EE6-4342-B048-85BDC9FD1C3A}</a:tableStyleId>
              </a:tblPr>
              <a:tblGrid>
                <a:gridCol w="1944216"/>
                <a:gridCol w="3348472"/>
                <a:gridCol w="2484176"/>
              </a:tblGrid>
              <a:tr h="333886">
                <a:tc>
                  <a:txBody>
                    <a:bodyPr/>
                    <a:lstStyle/>
                    <a:p>
                      <a:pPr marL="0" marR="0" algn="ctr">
                        <a:spcBef>
                          <a:spcPts val="0"/>
                        </a:spcBef>
                        <a:spcAft>
                          <a:spcPts val="600"/>
                        </a:spcAft>
                      </a:pPr>
                      <a:r>
                        <a:rPr lang="en-CA" sz="2000" dirty="0">
                          <a:effectLst/>
                        </a:rPr>
                        <a:t>Group</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smtClean="0">
                          <a:effectLst/>
                        </a:rPr>
                        <a:t>Frequency </a:t>
                      </a:r>
                      <a:r>
                        <a:rPr lang="en-CA" sz="2000" dirty="0">
                          <a:effectLst/>
                        </a:rPr>
                        <a:t>of screening</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smtClean="0">
                          <a:effectLst/>
                        </a:rPr>
                        <a:t>High</a:t>
                      </a:r>
                      <a:r>
                        <a:rPr lang="en-CA" sz="2000" baseline="0" dirty="0" smtClean="0">
                          <a:effectLst/>
                        </a:rPr>
                        <a:t> risk c</a:t>
                      </a:r>
                      <a:r>
                        <a:rPr lang="en-CA" sz="2000" dirty="0" smtClean="0">
                          <a:effectLst/>
                        </a:rPr>
                        <a:t>riteria</a:t>
                      </a:r>
                      <a:endParaRPr lang="en-US" sz="2000" dirty="0">
                        <a:effectLst/>
                        <a:latin typeface="Times New Roman"/>
                        <a:ea typeface="Times New Roman"/>
                      </a:endParaRPr>
                    </a:p>
                  </a:txBody>
                  <a:tcPr marL="68580" marR="68580" marT="0" marB="0"/>
                </a:tc>
              </a:tr>
              <a:tr h="667772">
                <a:tc>
                  <a:txBody>
                    <a:bodyPr/>
                    <a:lstStyle/>
                    <a:p>
                      <a:pPr marL="0" marR="0">
                        <a:spcBef>
                          <a:spcPts val="0"/>
                        </a:spcBef>
                        <a:spcAft>
                          <a:spcPts val="600"/>
                        </a:spcAft>
                      </a:pPr>
                      <a:r>
                        <a:rPr lang="en-CA" sz="2000" dirty="0">
                          <a:effectLst/>
                        </a:rPr>
                        <a:t>All personnel</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At least </a:t>
                      </a:r>
                      <a:r>
                        <a:rPr lang="en-CA" sz="2000" dirty="0" smtClean="0">
                          <a:effectLst/>
                        </a:rPr>
                        <a:t>yearly</a:t>
                      </a:r>
                      <a:r>
                        <a:rPr lang="en-CA" sz="2000" dirty="0">
                          <a:effectLst/>
                        </a:rPr>
                        <a:t>, whether exposed or not</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a:effectLst/>
                        </a:rPr>
                        <a:t> </a:t>
                      </a:r>
                      <a:endParaRPr lang="en-US" sz="2000">
                        <a:effectLst/>
                        <a:latin typeface="Times New Roman"/>
                        <a:ea typeface="Times New Roman"/>
                      </a:endParaRPr>
                    </a:p>
                  </a:txBody>
                  <a:tcPr marL="68580" marR="68580" marT="0" marB="0"/>
                </a:tc>
              </a:tr>
              <a:tr h="1210337">
                <a:tc>
                  <a:txBody>
                    <a:bodyPr/>
                    <a:lstStyle/>
                    <a:p>
                      <a:pPr marL="0" marR="0">
                        <a:spcBef>
                          <a:spcPts val="0"/>
                        </a:spcBef>
                        <a:spcAft>
                          <a:spcPts val="600"/>
                        </a:spcAft>
                      </a:pPr>
                      <a:r>
                        <a:rPr lang="en-CA" sz="2000" dirty="0">
                          <a:effectLst/>
                        </a:rPr>
                        <a:t>At risk </a:t>
                      </a:r>
                      <a:r>
                        <a:rPr lang="en-CA" sz="2000" dirty="0" smtClean="0">
                          <a:effectLst/>
                        </a:rPr>
                        <a:t>personnel</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Upon exposure and/or every 6 </a:t>
                      </a:r>
                      <a:r>
                        <a:rPr lang="en-CA" sz="2000" dirty="0" smtClean="0">
                          <a:effectLst/>
                        </a:rPr>
                        <a:t>months (more frequently</a:t>
                      </a:r>
                      <a:r>
                        <a:rPr lang="en-CA" sz="2000" baseline="0" dirty="0" smtClean="0">
                          <a:effectLst/>
                        </a:rPr>
                        <a:t> if high risk)</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Recent trauma </a:t>
                      </a:r>
                      <a:r>
                        <a:rPr lang="en-CA" sz="2000" dirty="0" smtClean="0">
                          <a:effectLst/>
                        </a:rPr>
                        <a:t>exposure</a:t>
                      </a:r>
                    </a:p>
                    <a:p>
                      <a:pPr marL="0" marR="0">
                        <a:spcBef>
                          <a:spcPts val="0"/>
                        </a:spcBef>
                        <a:spcAft>
                          <a:spcPts val="600"/>
                        </a:spcAft>
                      </a:pPr>
                      <a:r>
                        <a:rPr lang="en-CA" sz="2000" dirty="0" smtClean="0">
                          <a:effectLst/>
                        </a:rPr>
                        <a:t>High severity trauma</a:t>
                      </a:r>
                      <a:endParaRPr lang="en-US" sz="2000" dirty="0">
                        <a:effectLst/>
                      </a:endParaRPr>
                    </a:p>
                    <a:p>
                      <a:pPr marL="0" marR="0">
                        <a:spcBef>
                          <a:spcPts val="0"/>
                        </a:spcBef>
                        <a:spcAft>
                          <a:spcPts val="600"/>
                        </a:spcAft>
                      </a:pPr>
                      <a:r>
                        <a:rPr lang="en-CA" sz="2000" dirty="0">
                          <a:effectLst/>
                        </a:rPr>
                        <a:t>History of PTSD</a:t>
                      </a:r>
                      <a:endParaRPr lang="en-US" sz="2000" dirty="0">
                        <a:effectLst/>
                      </a:endParaRPr>
                    </a:p>
                    <a:p>
                      <a:pPr marL="0" marR="0">
                        <a:spcBef>
                          <a:spcPts val="0"/>
                        </a:spcBef>
                        <a:spcAft>
                          <a:spcPts val="600"/>
                        </a:spcAft>
                      </a:pPr>
                      <a:r>
                        <a:rPr lang="en-CA" sz="2000" dirty="0" smtClean="0">
                          <a:effectLst/>
                        </a:rPr>
                        <a:t>See</a:t>
                      </a:r>
                      <a:r>
                        <a:rPr lang="en-CA" sz="2000" baseline="0" dirty="0" smtClean="0">
                          <a:effectLst/>
                        </a:rPr>
                        <a:t> c</a:t>
                      </a:r>
                      <a:r>
                        <a:rPr lang="en-CA" sz="2000" dirty="0" smtClean="0">
                          <a:effectLst/>
                        </a:rPr>
                        <a:t>o-occurring</a:t>
                      </a:r>
                      <a:r>
                        <a:rPr lang="en-CA" sz="2000" baseline="0" dirty="0" smtClean="0">
                          <a:effectLst/>
                        </a:rPr>
                        <a:t> conditions</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2795060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Tools</a:t>
            </a:r>
            <a:endParaRPr lang="en-CA" dirty="0"/>
          </a:p>
        </p:txBody>
      </p:sp>
      <p:sp>
        <p:nvSpPr>
          <p:cNvPr id="7" name="Content Placeholder 6"/>
          <p:cNvSpPr>
            <a:spLocks noGrp="1"/>
          </p:cNvSpPr>
          <p:nvPr>
            <p:ph idx="1"/>
          </p:nvPr>
        </p:nvSpPr>
        <p:spPr>
          <a:xfrm>
            <a:off x="395536" y="1700808"/>
            <a:ext cx="7620000" cy="4800600"/>
          </a:xfrm>
        </p:spPr>
        <p:txBody>
          <a:bodyPr>
            <a:norm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227324438"/>
              </p:ext>
            </p:extLst>
          </p:nvPr>
        </p:nvGraphicFramePr>
        <p:xfrm>
          <a:off x="395536" y="1412776"/>
          <a:ext cx="7560840" cy="4097445"/>
        </p:xfrm>
        <a:graphic>
          <a:graphicData uri="http://schemas.openxmlformats.org/drawingml/2006/table">
            <a:tbl>
              <a:tblPr firstRow="1" firstCol="1" bandRow="1" bandCol="1">
                <a:tableStyleId>{5C22544A-7EE6-4342-B048-85BDC9FD1C3A}</a:tableStyleId>
              </a:tblPr>
              <a:tblGrid>
                <a:gridCol w="1636173"/>
                <a:gridCol w="1119486"/>
                <a:gridCol w="1420805"/>
                <a:gridCol w="1765426"/>
                <a:gridCol w="1618950"/>
              </a:tblGrid>
              <a:tr h="1067562">
                <a:tc>
                  <a:txBody>
                    <a:bodyPr/>
                    <a:lstStyle/>
                    <a:p>
                      <a:pPr marL="0" marR="0" algn="ctr">
                        <a:lnSpc>
                          <a:spcPct val="115000"/>
                        </a:lnSpc>
                        <a:spcBef>
                          <a:spcPts val="200"/>
                        </a:spcBef>
                        <a:spcAft>
                          <a:spcPts val="200"/>
                        </a:spcAft>
                      </a:pPr>
                      <a:r>
                        <a:rPr lang="en-CA" sz="2200" dirty="0">
                          <a:effectLst/>
                        </a:rPr>
                        <a:t>Measure</a:t>
                      </a:r>
                      <a:endParaRPr lang="en-US" sz="2200" dirty="0">
                        <a:effectLst/>
                        <a:latin typeface="Arial Narrow"/>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CA" sz="2200" dirty="0">
                          <a:effectLst/>
                        </a:rPr>
                        <a:t># of Items</a:t>
                      </a:r>
                      <a:endParaRPr lang="en-US" sz="2200" dirty="0">
                        <a:effectLst/>
                        <a:latin typeface="Arial Narrow"/>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CA" sz="2200" dirty="0">
                          <a:effectLst/>
                        </a:rPr>
                        <a:t>Type/ </a:t>
                      </a:r>
                      <a:br>
                        <a:rPr lang="en-CA" sz="2200" dirty="0">
                          <a:effectLst/>
                        </a:rPr>
                      </a:br>
                      <a:r>
                        <a:rPr lang="en-CA" sz="2200" dirty="0">
                          <a:effectLst/>
                        </a:rPr>
                        <a:t>Time</a:t>
                      </a:r>
                      <a:endParaRPr lang="en-US" sz="2200" dirty="0">
                        <a:effectLst/>
                        <a:latin typeface="Arial Narrow"/>
                        <a:ea typeface="Times New Roman"/>
                        <a:cs typeface="Times New Roman"/>
                      </a:endParaRPr>
                    </a:p>
                  </a:txBody>
                  <a:tcPr marL="8890" marR="8890" marT="0" marB="0"/>
                </a:tc>
                <a:tc>
                  <a:txBody>
                    <a:bodyPr/>
                    <a:lstStyle/>
                    <a:p>
                      <a:pPr marL="0" marR="0" algn="ctr">
                        <a:lnSpc>
                          <a:spcPct val="115000"/>
                        </a:lnSpc>
                        <a:spcBef>
                          <a:spcPts val="200"/>
                        </a:spcBef>
                        <a:spcAft>
                          <a:spcPts val="200"/>
                        </a:spcAft>
                      </a:pPr>
                      <a:r>
                        <a:rPr lang="en-CA" sz="2200" dirty="0">
                          <a:effectLst/>
                        </a:rPr>
                        <a:t>Reliability/ Validity Evidence</a:t>
                      </a:r>
                      <a:endParaRPr lang="en-US" sz="2200" dirty="0">
                        <a:effectLst/>
                        <a:latin typeface="Arial Narrow"/>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CA" sz="2200" dirty="0">
                          <a:effectLst/>
                        </a:rPr>
                        <a:t>Feasibility for First Responders</a:t>
                      </a:r>
                      <a:endParaRPr lang="en-US" sz="2200" dirty="0">
                        <a:effectLst/>
                        <a:latin typeface="Arial Narrow"/>
                        <a:ea typeface="Times New Roman"/>
                        <a:cs typeface="Times New Roman"/>
                      </a:endParaRPr>
                    </a:p>
                  </a:txBody>
                  <a:tcPr marL="68580" marR="68580" marT="0" marB="0"/>
                </a:tc>
              </a:tr>
              <a:tr h="1651596">
                <a:tc>
                  <a:txBody>
                    <a:bodyPr/>
                    <a:lstStyle/>
                    <a:p>
                      <a:pPr marL="0" marR="0">
                        <a:lnSpc>
                          <a:spcPct val="115000"/>
                        </a:lnSpc>
                        <a:spcBef>
                          <a:spcPts val="200"/>
                        </a:spcBef>
                        <a:spcAft>
                          <a:spcPts val="200"/>
                        </a:spcAft>
                      </a:pPr>
                      <a:r>
                        <a:rPr lang="en-GB" sz="2200" dirty="0">
                          <a:effectLst/>
                        </a:rPr>
                        <a:t>Primary Care PTSD </a:t>
                      </a:r>
                      <a:r>
                        <a:rPr lang="en-GB" sz="2200" dirty="0" smtClean="0">
                          <a:effectLst/>
                        </a:rPr>
                        <a:t>Screen (most</a:t>
                      </a:r>
                      <a:r>
                        <a:rPr lang="en-GB" sz="2200" baseline="0" dirty="0" smtClean="0">
                          <a:effectLst/>
                        </a:rPr>
                        <a:t> common)</a:t>
                      </a:r>
                      <a:endParaRPr lang="en-US" sz="2200" dirty="0">
                        <a:effectLst/>
                        <a:latin typeface="Arial Narrow"/>
                        <a:ea typeface="Times New Roman"/>
                        <a:cs typeface="Times New Roman"/>
                      </a:endParaRPr>
                    </a:p>
                  </a:txBody>
                  <a:tcPr marL="73025" marR="8890" marT="0" marB="0"/>
                </a:tc>
                <a:tc>
                  <a:txBody>
                    <a:bodyPr/>
                    <a:lstStyle/>
                    <a:p>
                      <a:pPr marL="0" marR="0" algn="ctr">
                        <a:lnSpc>
                          <a:spcPct val="115000"/>
                        </a:lnSpc>
                        <a:spcBef>
                          <a:spcPts val="200"/>
                        </a:spcBef>
                        <a:spcAft>
                          <a:spcPts val="200"/>
                        </a:spcAft>
                      </a:pPr>
                      <a:r>
                        <a:rPr lang="en-CA" sz="2200" dirty="0">
                          <a:effectLst/>
                        </a:rPr>
                        <a:t>4</a:t>
                      </a:r>
                      <a:endParaRPr lang="en-US" sz="2200" dirty="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GB" sz="2200" dirty="0">
                          <a:effectLst/>
                        </a:rPr>
                        <a:t>Self-Report</a:t>
                      </a:r>
                      <a:endParaRPr lang="en-US" sz="2200" dirty="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200" dirty="0" smtClean="0">
                          <a:effectLst/>
                        </a:rPr>
                        <a:t>Med </a:t>
                      </a:r>
                      <a:r>
                        <a:rPr lang="en-CA" sz="2200" dirty="0">
                          <a:effectLst/>
                        </a:rPr>
                        <a:t>to High/</a:t>
                      </a:r>
                      <a:endParaRPr lang="en-US" sz="2200" dirty="0">
                        <a:effectLst/>
                      </a:endParaRPr>
                    </a:p>
                    <a:p>
                      <a:pPr marL="0" marR="0">
                        <a:lnSpc>
                          <a:spcPct val="115000"/>
                        </a:lnSpc>
                        <a:spcBef>
                          <a:spcPts val="200"/>
                        </a:spcBef>
                        <a:spcAft>
                          <a:spcPts val="200"/>
                        </a:spcAft>
                      </a:pPr>
                      <a:r>
                        <a:rPr lang="en-GB" sz="2200" dirty="0" smtClean="0">
                          <a:effectLst/>
                        </a:rPr>
                        <a:t>Med </a:t>
                      </a:r>
                      <a:r>
                        <a:rPr lang="en-GB" sz="2200" dirty="0">
                          <a:effectLst/>
                        </a:rPr>
                        <a:t>to High</a:t>
                      </a:r>
                      <a:endParaRPr lang="en-US" sz="2200" dirty="0">
                        <a:effectLst/>
                        <a:latin typeface="Arial Narrow"/>
                        <a:ea typeface="Times New Roman"/>
                        <a:cs typeface="Times New Roman"/>
                      </a:endParaRPr>
                    </a:p>
                  </a:txBody>
                  <a:tcPr marL="68580" marR="68580" marT="0" marB="0"/>
                </a:tc>
                <a:tc>
                  <a:txBody>
                    <a:bodyPr/>
                    <a:lstStyle/>
                    <a:p>
                      <a:pPr marL="0" marR="0" algn="ctr">
                        <a:lnSpc>
                          <a:spcPct val="115000"/>
                        </a:lnSpc>
                        <a:spcBef>
                          <a:spcPts val="0"/>
                        </a:spcBef>
                        <a:spcAft>
                          <a:spcPts val="600"/>
                        </a:spcAft>
                      </a:pPr>
                      <a:r>
                        <a:rPr lang="en-CA" sz="2200">
                          <a:effectLst/>
                          <a:sym typeface="Wingdings"/>
                        </a:rPr>
                        <a:t></a:t>
                      </a:r>
                      <a:endParaRPr lang="en-US" sz="2200">
                        <a:effectLst/>
                        <a:latin typeface="Times New Roman"/>
                        <a:ea typeface="Times New Roman"/>
                      </a:endParaRPr>
                    </a:p>
                  </a:txBody>
                  <a:tcPr marL="68580" marR="68580" marT="0" marB="0"/>
                </a:tc>
              </a:tr>
              <a:tr h="1289133">
                <a:tc>
                  <a:txBody>
                    <a:bodyPr/>
                    <a:lstStyle/>
                    <a:p>
                      <a:pPr marL="0" marR="0">
                        <a:lnSpc>
                          <a:spcPct val="115000"/>
                        </a:lnSpc>
                        <a:spcBef>
                          <a:spcPts val="200"/>
                        </a:spcBef>
                        <a:spcAft>
                          <a:spcPts val="200"/>
                        </a:spcAft>
                      </a:pPr>
                      <a:r>
                        <a:rPr lang="en-GB" sz="2200" dirty="0">
                          <a:effectLst/>
                        </a:rPr>
                        <a:t>Impact of Event </a:t>
                      </a:r>
                      <a:r>
                        <a:rPr lang="en-GB" sz="2200" dirty="0" smtClean="0">
                          <a:effectLst/>
                        </a:rPr>
                        <a:t>Scale</a:t>
                      </a:r>
                      <a:endParaRPr lang="en-US" sz="2200" dirty="0">
                        <a:effectLst/>
                        <a:latin typeface="Arial Narrow"/>
                        <a:ea typeface="Times New Roman"/>
                        <a:cs typeface="Times New Roman"/>
                      </a:endParaRPr>
                    </a:p>
                  </a:txBody>
                  <a:tcPr marL="73025" marR="8890" marT="0" marB="0"/>
                </a:tc>
                <a:tc>
                  <a:txBody>
                    <a:bodyPr/>
                    <a:lstStyle/>
                    <a:p>
                      <a:pPr marL="0" marR="0" algn="ctr">
                        <a:lnSpc>
                          <a:spcPct val="115000"/>
                        </a:lnSpc>
                        <a:spcBef>
                          <a:spcPts val="200"/>
                        </a:spcBef>
                        <a:spcAft>
                          <a:spcPts val="200"/>
                        </a:spcAft>
                      </a:pPr>
                      <a:r>
                        <a:rPr lang="en-CA" sz="2200">
                          <a:effectLst/>
                        </a:rPr>
                        <a:t>22</a:t>
                      </a:r>
                      <a:endParaRPr lang="en-US" sz="22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GB" sz="2200">
                          <a:effectLst/>
                        </a:rPr>
                        <a:t>Self-Report</a:t>
                      </a:r>
                      <a:endParaRPr lang="en-US" sz="22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200" dirty="0">
                          <a:effectLst/>
                        </a:rPr>
                        <a:t>High/</a:t>
                      </a:r>
                      <a:r>
                        <a:rPr lang="en-GB" sz="2200" dirty="0">
                          <a:effectLst/>
                        </a:rPr>
                        <a:t>High</a:t>
                      </a:r>
                      <a:endParaRPr lang="en-US" sz="2200" dirty="0">
                        <a:effectLst/>
                        <a:latin typeface="Arial Narrow"/>
                        <a:ea typeface="Times New Roman"/>
                        <a:cs typeface="Times New Roman"/>
                      </a:endParaRPr>
                    </a:p>
                  </a:txBody>
                  <a:tcPr marL="68580" marR="68580" marT="0" marB="0"/>
                </a:tc>
                <a:tc>
                  <a:txBody>
                    <a:bodyPr/>
                    <a:lstStyle/>
                    <a:p>
                      <a:pPr marL="0" marR="0" algn="ctr">
                        <a:lnSpc>
                          <a:spcPct val="115000"/>
                        </a:lnSpc>
                        <a:spcBef>
                          <a:spcPts val="0"/>
                        </a:spcBef>
                        <a:spcAft>
                          <a:spcPts val="600"/>
                        </a:spcAft>
                      </a:pPr>
                      <a:r>
                        <a:rPr lang="en-CA" sz="2200" dirty="0">
                          <a:effectLst/>
                          <a:sym typeface="Wingdings"/>
                        </a:rPr>
                        <a:t></a:t>
                      </a:r>
                      <a:endParaRPr lang="en-US" sz="2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627260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26818" r="26818"/>
          <a:stretch/>
        </p:blipFill>
        <p:spPr>
          <a:xfrm>
            <a:off x="-914400" y="2324847"/>
            <a:ext cx="5688632" cy="3672408"/>
          </a:xfrm>
          <a:prstGeom prst="rect">
            <a:avLst/>
          </a:prstGeom>
        </p:spPr>
      </p:pic>
      <p:sp>
        <p:nvSpPr>
          <p:cNvPr id="2" name="Title 1"/>
          <p:cNvSpPr>
            <a:spLocks noGrp="1"/>
          </p:cNvSpPr>
          <p:nvPr>
            <p:ph type="title"/>
          </p:nvPr>
        </p:nvSpPr>
        <p:spPr/>
        <p:txBody>
          <a:bodyPr/>
          <a:lstStyle/>
          <a:p>
            <a:r>
              <a:rPr lang="en-US" dirty="0" smtClean="0"/>
              <a:t>Treatment of PTSD</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76056" y="620688"/>
            <a:ext cx="3161506" cy="3147455"/>
          </a:xfrm>
          <a:prstGeom prst="rect">
            <a:avLst/>
          </a:prstGeom>
        </p:spPr>
      </p:pic>
    </p:spTree>
    <p:extLst>
      <p:ext uri="{BB962C8B-B14F-4D97-AF65-F5344CB8AC3E}">
        <p14:creationId xmlns:p14="http://schemas.microsoft.com/office/powerpoint/2010/main" xmlns="" val="2547482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PTSD be treated?</a:t>
            </a:r>
            <a:endParaRPr lang="en-US" dirty="0"/>
          </a:p>
        </p:txBody>
      </p:sp>
      <p:sp>
        <p:nvSpPr>
          <p:cNvPr id="3" name="Content Placeholder 2"/>
          <p:cNvSpPr>
            <a:spLocks noGrp="1"/>
          </p:cNvSpPr>
          <p:nvPr>
            <p:ph idx="1"/>
          </p:nvPr>
        </p:nvSpPr>
        <p:spPr/>
        <p:txBody>
          <a:bodyPr>
            <a:normAutofit/>
          </a:bodyPr>
          <a:lstStyle/>
          <a:p>
            <a:r>
              <a:rPr lang="en-US" sz="2400" dirty="0" smtClean="0"/>
              <a:t>Currently little strong research from emergency responder domain</a:t>
            </a:r>
          </a:p>
          <a:p>
            <a:r>
              <a:rPr lang="en-US" sz="2400" dirty="0" smtClean="0"/>
              <a:t>Best advice is in military “best practice” guidelines – consistent with best practices in general but tailored to high-risk pragmatic domain</a:t>
            </a:r>
          </a:p>
          <a:p>
            <a:r>
              <a:rPr lang="en-US" sz="2400" dirty="0" smtClean="0"/>
              <a:t>More research and validation of these guidelines for emergency responders is required</a:t>
            </a:r>
            <a:endParaRPr lang="en-US" sz="2400" dirty="0"/>
          </a:p>
        </p:txBody>
      </p:sp>
    </p:spTree>
    <p:extLst>
      <p:ext uri="{BB962C8B-B14F-4D97-AF65-F5344CB8AC3E}">
        <p14:creationId xmlns:p14="http://schemas.microsoft.com/office/powerpoint/2010/main" xmlns="" val="195882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Immediate assessment upon exposure to traumatic stress</a:t>
            </a:r>
            <a:endParaRPr lang="en-US"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endParaRPr lang="en-US" dirty="0" smtClean="0"/>
          </a:p>
          <a:p>
            <a:endParaRPr lang="en-US" dirty="0" smtClean="0"/>
          </a:p>
          <a:p>
            <a:endParaRPr lang="en-US" dirty="0"/>
          </a:p>
        </p:txBody>
      </p:sp>
      <p:sp>
        <p:nvSpPr>
          <p:cNvPr id="4" name="Rounded Rectangle 3"/>
          <p:cNvSpPr/>
          <p:nvPr/>
        </p:nvSpPr>
        <p:spPr>
          <a:xfrm>
            <a:off x="1259632" y="1782348"/>
            <a:ext cx="5904656" cy="1358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US" sz="2400" dirty="0" smtClean="0"/>
              <a:t>Scan </a:t>
            </a:r>
            <a:r>
              <a:rPr lang="en-US" sz="2400" dirty="0"/>
              <a:t>for danger signs – Are there any serious concerns (e.g., danger to self or others</a:t>
            </a:r>
            <a:r>
              <a:rPr lang="en-US" sz="2400" dirty="0" smtClean="0"/>
              <a:t>) or </a:t>
            </a:r>
            <a:r>
              <a:rPr lang="en-US" sz="2400" dirty="0"/>
              <a:t>changes in functioning??</a:t>
            </a:r>
          </a:p>
        </p:txBody>
      </p:sp>
      <p:sp>
        <p:nvSpPr>
          <p:cNvPr id="7" name="Down Arrow 6"/>
          <p:cNvSpPr/>
          <p:nvPr/>
        </p:nvSpPr>
        <p:spPr>
          <a:xfrm>
            <a:off x="2267744" y="3240561"/>
            <a:ext cx="93610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292080" y="3240561"/>
            <a:ext cx="93610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unched Tape 8"/>
          <p:cNvSpPr/>
          <p:nvPr/>
        </p:nvSpPr>
        <p:spPr>
          <a:xfrm>
            <a:off x="1439652" y="4680721"/>
            <a:ext cx="2592288" cy="1092087"/>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dirty="0" smtClean="0"/>
              <a:t>GET PROFESSIONAL HELP</a:t>
            </a:r>
            <a:endParaRPr lang="en-US" dirty="0"/>
          </a:p>
        </p:txBody>
      </p:sp>
      <p:sp>
        <p:nvSpPr>
          <p:cNvPr id="12" name="Flowchart: Punched Tape 11"/>
          <p:cNvSpPr/>
          <p:nvPr/>
        </p:nvSpPr>
        <p:spPr>
          <a:xfrm>
            <a:off x="4680012" y="4618244"/>
            <a:ext cx="2484276" cy="11545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Support </a:t>
            </a:r>
            <a:r>
              <a:rPr lang="en-US" dirty="0"/>
              <a:t>immediate needs and continue to assess</a:t>
            </a:r>
          </a:p>
        </p:txBody>
      </p:sp>
      <p:sp>
        <p:nvSpPr>
          <p:cNvPr id="13" name="TextBox 12"/>
          <p:cNvSpPr txBox="1"/>
          <p:nvPr/>
        </p:nvSpPr>
        <p:spPr>
          <a:xfrm>
            <a:off x="899592" y="3501008"/>
            <a:ext cx="1368152" cy="369332"/>
          </a:xfrm>
          <a:prstGeom prst="rect">
            <a:avLst/>
          </a:prstGeom>
          <a:noFill/>
        </p:spPr>
        <p:txBody>
          <a:bodyPr wrap="square" rtlCol="0">
            <a:spAutoFit/>
          </a:bodyPr>
          <a:lstStyle/>
          <a:p>
            <a:pPr algn="r"/>
            <a:r>
              <a:rPr lang="en-US" dirty="0" smtClean="0"/>
              <a:t>YES</a:t>
            </a:r>
            <a:endParaRPr lang="en-US" dirty="0"/>
          </a:p>
        </p:txBody>
      </p:sp>
      <p:sp>
        <p:nvSpPr>
          <p:cNvPr id="14" name="TextBox 13"/>
          <p:cNvSpPr txBox="1"/>
          <p:nvPr/>
        </p:nvSpPr>
        <p:spPr>
          <a:xfrm>
            <a:off x="3995936" y="3513145"/>
            <a:ext cx="1368152" cy="369332"/>
          </a:xfrm>
          <a:prstGeom prst="rect">
            <a:avLst/>
          </a:prstGeom>
          <a:noFill/>
        </p:spPr>
        <p:txBody>
          <a:bodyPr wrap="square" rtlCol="0">
            <a:spAutoFit/>
          </a:bodyPr>
          <a:lstStyle/>
          <a:p>
            <a:pPr algn="r"/>
            <a:r>
              <a:rPr lang="en-US" dirty="0" smtClean="0"/>
              <a:t>NO</a:t>
            </a:r>
            <a:endParaRPr lang="en-US" dirty="0"/>
          </a:p>
        </p:txBody>
      </p:sp>
    </p:spTree>
    <p:extLst>
      <p:ext uri="{BB962C8B-B14F-4D97-AF65-F5344CB8AC3E}">
        <p14:creationId xmlns:p14="http://schemas.microsoft.com/office/powerpoint/2010/main" xmlns="" val="3696337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Treatment after initial exposure</a:t>
            </a:r>
            <a:endParaRPr lang="en-US" dirty="0"/>
          </a:p>
        </p:txBody>
      </p:sp>
      <p:sp>
        <p:nvSpPr>
          <p:cNvPr id="3" name="Content Placeholder 2"/>
          <p:cNvSpPr>
            <a:spLocks noGrp="1"/>
          </p:cNvSpPr>
          <p:nvPr>
            <p:ph idx="1"/>
          </p:nvPr>
        </p:nvSpPr>
        <p:spPr/>
        <p:txBody>
          <a:bodyPr>
            <a:normAutofit/>
          </a:bodyPr>
          <a:lstStyle/>
          <a:p>
            <a:r>
              <a:rPr lang="en-US" sz="3600" dirty="0" smtClean="0"/>
              <a:t>If no danger signs, provide support (e.g., food, shelter, communication with family, orientation)</a:t>
            </a:r>
          </a:p>
          <a:p>
            <a:endParaRPr lang="en-US" sz="3600" dirty="0"/>
          </a:p>
          <a:p>
            <a:r>
              <a:rPr lang="en-US" sz="3600" dirty="0" smtClean="0"/>
              <a:t>For many personnel, symptoms will recede after 4 days, and just informal treatments may be enough</a:t>
            </a:r>
            <a:endParaRPr lang="en-US" sz="3600" dirty="0"/>
          </a:p>
        </p:txBody>
      </p:sp>
    </p:spTree>
    <p:extLst>
      <p:ext uri="{BB962C8B-B14F-4D97-AF65-F5344CB8AC3E}">
        <p14:creationId xmlns:p14="http://schemas.microsoft.com/office/powerpoint/2010/main" xmlns="" val="348755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Treatments</a:t>
            </a:r>
            <a:endParaRPr lang="en-US" dirty="0"/>
          </a:p>
        </p:txBody>
      </p:sp>
      <p:sp>
        <p:nvSpPr>
          <p:cNvPr id="3" name="Content Placeholder 2"/>
          <p:cNvSpPr>
            <a:spLocks noGrp="1"/>
          </p:cNvSpPr>
          <p:nvPr>
            <p:ph idx="1"/>
          </p:nvPr>
        </p:nvSpPr>
        <p:spPr/>
        <p:txBody>
          <a:bodyPr>
            <a:normAutofit/>
          </a:bodyPr>
          <a:lstStyle/>
          <a:p>
            <a:r>
              <a:rPr lang="en-US" sz="2400" dirty="0" smtClean="0"/>
              <a:t>Cognitive behaviour therapy (CBT)</a:t>
            </a:r>
          </a:p>
          <a:p>
            <a:r>
              <a:rPr lang="en-US" sz="2400" dirty="0" err="1" smtClean="0"/>
              <a:t>Psychoeducation</a:t>
            </a:r>
            <a:r>
              <a:rPr lang="en-US" sz="2400" dirty="0" smtClean="0"/>
              <a:t>/normalization</a:t>
            </a:r>
          </a:p>
          <a:p>
            <a:r>
              <a:rPr lang="en-US" sz="2400" dirty="0" smtClean="0"/>
              <a:t>Psychological first aid</a:t>
            </a:r>
          </a:p>
          <a:p>
            <a:r>
              <a:rPr lang="en-US" sz="2400" dirty="0" smtClean="0"/>
              <a:t>Social support systems</a:t>
            </a:r>
          </a:p>
          <a:p>
            <a:r>
              <a:rPr lang="en-US" sz="2400" dirty="0" smtClean="0"/>
              <a:t>Psychological debriefing</a:t>
            </a:r>
          </a:p>
          <a:p>
            <a:r>
              <a:rPr lang="en-US" sz="2400" dirty="0" smtClean="0"/>
              <a:t>Stress inoculation</a:t>
            </a:r>
          </a:p>
          <a:p>
            <a:endParaRPr lang="en-US" dirty="0"/>
          </a:p>
        </p:txBody>
      </p:sp>
    </p:spTree>
    <p:extLst>
      <p:ext uri="{BB962C8B-B14F-4D97-AF65-F5344CB8AC3E}">
        <p14:creationId xmlns:p14="http://schemas.microsoft.com/office/powerpoint/2010/main" xmlns="" val="304341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r>
              <a:rPr lang="en-US" sz="2400" dirty="0" smtClean="0"/>
              <a:t>Many areas of literature are underdeveloped</a:t>
            </a:r>
          </a:p>
          <a:p>
            <a:r>
              <a:rPr lang="en-US" sz="2400" dirty="0" smtClean="0"/>
              <a:t>The “best practices” were identified on the basis of a literature review only</a:t>
            </a:r>
          </a:p>
          <a:p>
            <a:r>
              <a:rPr lang="en-US" sz="2400" dirty="0" smtClean="0"/>
              <a:t>As such, they would need to be validated with PTSD experts before implementation</a:t>
            </a:r>
            <a:endParaRPr lang="en-US" sz="2400" dirty="0"/>
          </a:p>
        </p:txBody>
      </p:sp>
    </p:spTree>
    <p:extLst>
      <p:ext uri="{BB962C8B-B14F-4D97-AF65-F5344CB8AC3E}">
        <p14:creationId xmlns:p14="http://schemas.microsoft.com/office/powerpoint/2010/main" xmlns="" val="1576023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Cognitive behaviour therapy (CBT)</a:t>
            </a:r>
            <a:endParaRPr lang="en-US" dirty="0"/>
          </a:p>
        </p:txBody>
      </p:sp>
      <p:sp>
        <p:nvSpPr>
          <p:cNvPr id="3" name="Content Placeholder 2"/>
          <p:cNvSpPr>
            <a:spLocks noGrp="1"/>
          </p:cNvSpPr>
          <p:nvPr>
            <p:ph idx="1"/>
          </p:nvPr>
        </p:nvSpPr>
        <p:spPr/>
        <p:txBody>
          <a:bodyPr>
            <a:normAutofit/>
          </a:bodyPr>
          <a:lstStyle/>
          <a:p>
            <a:r>
              <a:rPr lang="en-CA" sz="2400" dirty="0" smtClean="0"/>
              <a:t>Provided psychologists, therapists, mental health professionals</a:t>
            </a:r>
          </a:p>
          <a:p>
            <a:r>
              <a:rPr lang="en-CA" sz="2400" dirty="0"/>
              <a:t>Many different kinds of overlapping forms of CBT</a:t>
            </a:r>
          </a:p>
          <a:p>
            <a:r>
              <a:rPr lang="en-CA" sz="2400" dirty="0" smtClean="0"/>
              <a:t>Targets problematic beliefs and tries to replace with more reality-based ones (e.g., survivor guilt, fears)</a:t>
            </a:r>
          </a:p>
          <a:p>
            <a:r>
              <a:rPr lang="en-CA" sz="2400" dirty="0" smtClean="0"/>
              <a:t>Lessens avoidance by encouraging “safe trauma”</a:t>
            </a:r>
          </a:p>
          <a:p>
            <a:r>
              <a:rPr lang="en-CA" sz="2400" dirty="0" smtClean="0"/>
              <a:t>Trauma-focused therapy (TFT) is more effective than non-TFT</a:t>
            </a:r>
          </a:p>
          <a:p>
            <a:r>
              <a:rPr lang="en-CA" sz="2400" dirty="0" smtClean="0"/>
              <a:t>CBT is most effective and best understood technique for treating PTSD – described as “treatment of choice”</a:t>
            </a:r>
          </a:p>
          <a:p>
            <a:endParaRPr lang="en-CA" dirty="0" smtClean="0"/>
          </a:p>
          <a:p>
            <a:endParaRPr lang="en-CA" dirty="0"/>
          </a:p>
        </p:txBody>
      </p:sp>
    </p:spTree>
    <p:extLst>
      <p:ext uri="{BB962C8B-B14F-4D97-AF65-F5344CB8AC3E}">
        <p14:creationId xmlns:p14="http://schemas.microsoft.com/office/powerpoint/2010/main" xmlns="" val="1504975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Stress inoculation</a:t>
            </a:r>
            <a:endParaRPr lang="en-US" dirty="0"/>
          </a:p>
        </p:txBody>
      </p:sp>
      <p:sp>
        <p:nvSpPr>
          <p:cNvPr id="3" name="Content Placeholder 2"/>
          <p:cNvSpPr>
            <a:spLocks noGrp="1"/>
          </p:cNvSpPr>
          <p:nvPr>
            <p:ph idx="1"/>
          </p:nvPr>
        </p:nvSpPr>
        <p:spPr/>
        <p:txBody>
          <a:bodyPr>
            <a:normAutofit/>
          </a:bodyPr>
          <a:lstStyle/>
          <a:p>
            <a:r>
              <a:rPr lang="en-CA" sz="2400" dirty="0" smtClean="0"/>
              <a:t>Focuses </a:t>
            </a:r>
            <a:r>
              <a:rPr lang="en-CA" sz="2400" dirty="0"/>
              <a:t>on helping people to better control their natural stress response (e.g., through breathing and relaxation exercises, to control their thinking (e.g., stopping negative thoughts) and using exposure techniques (e.g., in-vivo simulation). </a:t>
            </a:r>
            <a:endParaRPr lang="en-US" sz="2400" dirty="0"/>
          </a:p>
          <a:p>
            <a:r>
              <a:rPr lang="en-US" sz="2400" dirty="0" smtClean="0"/>
              <a:t>Some limited support for treating PTSD but not strong body of relevant evidence</a:t>
            </a:r>
            <a:endParaRPr lang="en-US" sz="2400" dirty="0"/>
          </a:p>
        </p:txBody>
      </p:sp>
    </p:spTree>
    <p:extLst>
      <p:ext uri="{BB962C8B-B14F-4D97-AF65-F5344CB8AC3E}">
        <p14:creationId xmlns:p14="http://schemas.microsoft.com/office/powerpoint/2010/main" xmlns="" val="2943916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Social support</a:t>
            </a:r>
            <a:endParaRPr lang="en-US" dirty="0"/>
          </a:p>
        </p:txBody>
      </p:sp>
      <p:sp>
        <p:nvSpPr>
          <p:cNvPr id="3" name="Content Placeholder 2"/>
          <p:cNvSpPr>
            <a:spLocks noGrp="1"/>
          </p:cNvSpPr>
          <p:nvPr>
            <p:ph idx="1"/>
          </p:nvPr>
        </p:nvSpPr>
        <p:spPr/>
        <p:txBody>
          <a:bodyPr>
            <a:normAutofit/>
          </a:bodyPr>
          <a:lstStyle/>
          <a:p>
            <a:r>
              <a:rPr lang="en-US" sz="2400" dirty="0" smtClean="0"/>
              <a:t>Supports from one’s social system (e.g., family members, friends, coworkers, peers, leaders)</a:t>
            </a:r>
          </a:p>
          <a:p>
            <a:pPr lvl="0"/>
            <a:r>
              <a:rPr lang="en-CA" sz="2400" dirty="0" smtClean="0"/>
              <a:t>Immediately </a:t>
            </a:r>
            <a:r>
              <a:rPr lang="en-CA" sz="2400" dirty="0"/>
              <a:t>after trauma exposure, preserve an interpersonal safety zone protecting basic personal space (e.g., privacy, quiet, personal effects). </a:t>
            </a:r>
            <a:endParaRPr lang="en-US" sz="2400" dirty="0"/>
          </a:p>
          <a:p>
            <a:r>
              <a:rPr lang="en-CA" sz="2400" dirty="0" smtClean="0"/>
              <a:t>Some evidence </a:t>
            </a:r>
            <a:r>
              <a:rPr lang="en-CA" sz="2400" dirty="0"/>
              <a:t>of its effectiveness at reducing risk of PTSD</a:t>
            </a:r>
          </a:p>
          <a:p>
            <a:endParaRPr lang="en-US" dirty="0"/>
          </a:p>
          <a:p>
            <a:endParaRPr lang="en-US" dirty="0" smtClean="0"/>
          </a:p>
          <a:p>
            <a:pPr marL="114300" indent="0">
              <a:buNone/>
            </a:pPr>
            <a:endParaRPr lang="en-US" dirty="0"/>
          </a:p>
        </p:txBody>
      </p:sp>
    </p:spTree>
    <p:extLst>
      <p:ext uri="{BB962C8B-B14F-4D97-AF65-F5344CB8AC3E}">
        <p14:creationId xmlns:p14="http://schemas.microsoft.com/office/powerpoint/2010/main" xmlns="" val="3170830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err="1" smtClean="0"/>
              <a:t>Psychoeducation</a:t>
            </a:r>
            <a:r>
              <a:rPr lang="en-US" dirty="0" smtClean="0"/>
              <a:t>/normalization</a:t>
            </a:r>
            <a:endParaRPr lang="en-US" dirty="0"/>
          </a:p>
        </p:txBody>
      </p:sp>
      <p:sp>
        <p:nvSpPr>
          <p:cNvPr id="3" name="Content Placeholder 2"/>
          <p:cNvSpPr>
            <a:spLocks noGrp="1"/>
          </p:cNvSpPr>
          <p:nvPr>
            <p:ph idx="1"/>
          </p:nvPr>
        </p:nvSpPr>
        <p:spPr/>
        <p:txBody>
          <a:bodyPr>
            <a:normAutofit/>
          </a:bodyPr>
          <a:lstStyle/>
          <a:p>
            <a:r>
              <a:rPr lang="en-CA" sz="2400" dirty="0" smtClean="0"/>
              <a:t>Teach about stress and coping and stress continuum</a:t>
            </a:r>
          </a:p>
          <a:p>
            <a:r>
              <a:rPr lang="en-CA" sz="2400" dirty="0" smtClean="0"/>
              <a:t>Teach that acute </a:t>
            </a:r>
            <a:r>
              <a:rPr lang="en-CA" sz="2400" dirty="0"/>
              <a:t>stress reactions </a:t>
            </a:r>
            <a:r>
              <a:rPr lang="en-CA" sz="2400" dirty="0" smtClean="0"/>
              <a:t>are </a:t>
            </a:r>
            <a:r>
              <a:rPr lang="en-CA" sz="2400" dirty="0"/>
              <a:t>common but transient and </a:t>
            </a:r>
            <a:r>
              <a:rPr lang="en-CA" sz="2400" dirty="0" smtClean="0"/>
              <a:t>“</a:t>
            </a:r>
            <a:r>
              <a:rPr lang="en-CA" sz="2400" dirty="0"/>
              <a:t>do not indicate personal failure or weakness, mental illness or health problems” </a:t>
            </a:r>
            <a:endParaRPr lang="en-CA" sz="2400" dirty="0" smtClean="0"/>
          </a:p>
          <a:p>
            <a:endParaRPr lang="en-CA" sz="2400" dirty="0"/>
          </a:p>
          <a:p>
            <a:r>
              <a:rPr lang="en-CA" sz="2400" dirty="0" smtClean="0"/>
              <a:t>Some </a:t>
            </a:r>
            <a:r>
              <a:rPr lang="en-CA" sz="2400" dirty="0"/>
              <a:t>limited evidence of its effectiveness at reducing risk of PTSD</a:t>
            </a:r>
          </a:p>
          <a:p>
            <a:endParaRPr lang="en-CA" dirty="0" smtClean="0"/>
          </a:p>
        </p:txBody>
      </p:sp>
    </p:spTree>
    <p:extLst>
      <p:ext uri="{BB962C8B-B14F-4D97-AF65-F5344CB8AC3E}">
        <p14:creationId xmlns:p14="http://schemas.microsoft.com/office/powerpoint/2010/main" xmlns="" val="1442809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Psychological first aid</a:t>
            </a:r>
            <a:endParaRPr lang="en-US" dirty="0"/>
          </a:p>
        </p:txBody>
      </p:sp>
      <p:sp>
        <p:nvSpPr>
          <p:cNvPr id="3" name="Content Placeholder 2"/>
          <p:cNvSpPr>
            <a:spLocks noGrp="1"/>
          </p:cNvSpPr>
          <p:nvPr>
            <p:ph idx="1"/>
          </p:nvPr>
        </p:nvSpPr>
        <p:spPr/>
        <p:txBody>
          <a:bodyPr>
            <a:normAutofit/>
          </a:bodyPr>
          <a:lstStyle/>
          <a:p>
            <a:r>
              <a:rPr lang="en-CA" sz="2400" dirty="0" smtClean="0"/>
              <a:t>Defined as “provision </a:t>
            </a:r>
            <a:r>
              <a:rPr lang="en-CA" sz="2400" dirty="0"/>
              <a:t>of basic comfort, information, support and attendance to immediate practical and emotional needs” (p. 3). </a:t>
            </a:r>
            <a:endParaRPr lang="en-CA" sz="2400" dirty="0" smtClean="0"/>
          </a:p>
          <a:p>
            <a:r>
              <a:rPr lang="en-CA" sz="2400" dirty="0" smtClean="0"/>
              <a:t>Intended to help </a:t>
            </a:r>
            <a:r>
              <a:rPr lang="en-CA" sz="2400" dirty="0"/>
              <a:t>traumatized personnel to re-establish a sense of safety and self-efficacy and to reconnect with their natural support systems. </a:t>
            </a:r>
            <a:endParaRPr lang="en-CA" sz="2400" dirty="0" smtClean="0"/>
          </a:p>
          <a:p>
            <a:r>
              <a:rPr lang="en-CA" sz="2400" dirty="0" smtClean="0"/>
              <a:t>Some limited evidence of its effectiveness at reducing risk of PTSD</a:t>
            </a:r>
          </a:p>
          <a:p>
            <a:endParaRPr lang="en-US" dirty="0"/>
          </a:p>
        </p:txBody>
      </p:sp>
    </p:spTree>
    <p:extLst>
      <p:ext uri="{BB962C8B-B14F-4D97-AF65-F5344CB8AC3E}">
        <p14:creationId xmlns:p14="http://schemas.microsoft.com/office/powerpoint/2010/main" xmlns="" val="602357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859216" cy="1143000"/>
          </a:xfrm>
        </p:spPr>
        <p:txBody>
          <a:bodyPr/>
          <a:lstStyle/>
          <a:p>
            <a:r>
              <a:rPr lang="en-US" sz="3600" dirty="0" smtClean="0"/>
              <a:t>Psychological first aid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10607628"/>
              </p:ext>
            </p:extLst>
          </p:nvPr>
        </p:nvGraphicFramePr>
        <p:xfrm>
          <a:off x="539552" y="836712"/>
          <a:ext cx="7416824" cy="5554932"/>
        </p:xfrm>
        <a:graphic>
          <a:graphicData uri="http://schemas.openxmlformats.org/drawingml/2006/table">
            <a:tbl>
              <a:tblPr firstRow="1" firstCol="1" bandRow="1">
                <a:tableStyleId>{5C22544A-7EE6-4342-B048-85BDC9FD1C3A}</a:tableStyleId>
              </a:tblPr>
              <a:tblGrid>
                <a:gridCol w="2156053"/>
                <a:gridCol w="5260771"/>
              </a:tblGrid>
              <a:tr h="280031">
                <a:tc>
                  <a:txBody>
                    <a:bodyPr/>
                    <a:lstStyle/>
                    <a:p>
                      <a:pPr marL="0" marR="0">
                        <a:spcBef>
                          <a:spcPts val="200"/>
                        </a:spcBef>
                        <a:spcAft>
                          <a:spcPts val="200"/>
                        </a:spcAft>
                      </a:pPr>
                      <a:r>
                        <a:rPr lang="en-CA" sz="1600" dirty="0">
                          <a:effectLst/>
                        </a:rPr>
                        <a:t>Element</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Description</a:t>
                      </a:r>
                      <a:endParaRPr lang="en-US" sz="1600">
                        <a:effectLst/>
                        <a:latin typeface="Arial Narrow"/>
                        <a:ea typeface="Times New Roman"/>
                        <a:cs typeface="Times New Roman"/>
                      </a:endParaRPr>
                    </a:p>
                  </a:txBody>
                  <a:tcPr marL="68580" marR="68580" marT="0" marB="0"/>
                </a:tc>
              </a:tr>
              <a:tr h="560062">
                <a:tc>
                  <a:txBody>
                    <a:bodyPr/>
                    <a:lstStyle/>
                    <a:p>
                      <a:pPr marL="0" marR="0">
                        <a:spcBef>
                          <a:spcPts val="200"/>
                        </a:spcBef>
                        <a:spcAft>
                          <a:spcPts val="200"/>
                        </a:spcAft>
                      </a:pPr>
                      <a:r>
                        <a:rPr lang="en-CA" sz="1600">
                          <a:effectLst/>
                        </a:rPr>
                        <a:t>Contact and Engagement</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Respond to contacts initiated by affected persons, or initiate contacts in a non-intrusive, compassionate, and helpful manner</a:t>
                      </a:r>
                      <a:endParaRPr lang="en-US" sz="1600">
                        <a:effectLst/>
                        <a:latin typeface="Arial Narrow"/>
                        <a:ea typeface="Times New Roman"/>
                        <a:cs typeface="Times New Roman"/>
                      </a:endParaRPr>
                    </a:p>
                  </a:txBody>
                  <a:tcPr marL="68580" marR="68580" marT="0" marB="0"/>
                </a:tc>
              </a:tr>
              <a:tr h="560062">
                <a:tc>
                  <a:txBody>
                    <a:bodyPr/>
                    <a:lstStyle/>
                    <a:p>
                      <a:pPr marL="0" marR="0">
                        <a:spcBef>
                          <a:spcPts val="200"/>
                        </a:spcBef>
                        <a:spcAft>
                          <a:spcPts val="200"/>
                        </a:spcAft>
                      </a:pPr>
                      <a:r>
                        <a:rPr lang="en-CA" sz="1600">
                          <a:effectLst/>
                        </a:rPr>
                        <a:t>Safety and Comfort</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Enhance immediate and ongoing safety, and provide physical and emotional comfort</a:t>
                      </a:r>
                      <a:endParaRPr lang="en-US" sz="1600">
                        <a:effectLst/>
                        <a:latin typeface="Arial Narrow"/>
                        <a:ea typeface="Times New Roman"/>
                        <a:cs typeface="Times New Roman"/>
                      </a:endParaRPr>
                    </a:p>
                  </a:txBody>
                  <a:tcPr marL="68580" marR="68580" marT="0" marB="0"/>
                </a:tc>
              </a:tr>
              <a:tr h="280031">
                <a:tc>
                  <a:txBody>
                    <a:bodyPr/>
                    <a:lstStyle/>
                    <a:p>
                      <a:pPr marL="0" marR="0">
                        <a:spcBef>
                          <a:spcPts val="200"/>
                        </a:spcBef>
                        <a:spcAft>
                          <a:spcPts val="200"/>
                        </a:spcAft>
                      </a:pPr>
                      <a:r>
                        <a:rPr lang="en-CA" sz="1600">
                          <a:effectLst/>
                        </a:rPr>
                        <a:t>Stabilization (if needed)</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Calm and orient emotionally overwhelmed or distraught survivors</a:t>
                      </a:r>
                      <a:endParaRPr lang="en-US" sz="1600">
                        <a:effectLst/>
                        <a:latin typeface="Arial Narrow"/>
                        <a:ea typeface="Times New Roman"/>
                        <a:cs typeface="Times New Roman"/>
                      </a:endParaRPr>
                    </a:p>
                  </a:txBody>
                  <a:tcPr marL="68580" marR="68580" marT="0" marB="0"/>
                </a:tc>
              </a:tr>
              <a:tr h="840093">
                <a:tc>
                  <a:txBody>
                    <a:bodyPr/>
                    <a:lstStyle/>
                    <a:p>
                      <a:pPr marL="0" marR="0">
                        <a:spcBef>
                          <a:spcPts val="200"/>
                        </a:spcBef>
                        <a:spcAft>
                          <a:spcPts val="200"/>
                        </a:spcAft>
                      </a:pPr>
                      <a:r>
                        <a:rPr lang="en-CA" sz="1600" dirty="0">
                          <a:effectLst/>
                        </a:rPr>
                        <a:t>Information Gathering – Current Needs and Concerns</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dirty="0">
                          <a:effectLst/>
                        </a:rPr>
                        <a:t>Identify immediate needs and concerns, gather additional information, and tailor PFA interventions</a:t>
                      </a:r>
                      <a:endParaRPr lang="en-US" sz="1600" dirty="0">
                        <a:effectLst/>
                        <a:latin typeface="Arial Narrow"/>
                        <a:ea typeface="Times New Roman"/>
                        <a:cs typeface="Times New Roman"/>
                      </a:endParaRPr>
                    </a:p>
                  </a:txBody>
                  <a:tcPr marL="68580" marR="68580" marT="0" marB="0"/>
                </a:tc>
              </a:tr>
              <a:tr h="560062">
                <a:tc>
                  <a:txBody>
                    <a:bodyPr/>
                    <a:lstStyle/>
                    <a:p>
                      <a:pPr marL="0" marR="0">
                        <a:spcBef>
                          <a:spcPts val="200"/>
                        </a:spcBef>
                        <a:spcAft>
                          <a:spcPts val="200"/>
                        </a:spcAft>
                      </a:pPr>
                      <a:r>
                        <a:rPr lang="en-CA" sz="1600">
                          <a:effectLst/>
                        </a:rPr>
                        <a:t>Practical Assistance</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Offer practical help to the survivor in addressing immediate needs and concerns</a:t>
                      </a:r>
                      <a:endParaRPr lang="en-US" sz="1600">
                        <a:effectLst/>
                        <a:latin typeface="Arial Narrow"/>
                        <a:ea typeface="Times New Roman"/>
                        <a:cs typeface="Times New Roman"/>
                      </a:endParaRPr>
                    </a:p>
                  </a:txBody>
                  <a:tcPr marL="68580" marR="68580" marT="0" marB="0"/>
                </a:tc>
              </a:tr>
              <a:tr h="840093">
                <a:tc>
                  <a:txBody>
                    <a:bodyPr/>
                    <a:lstStyle/>
                    <a:p>
                      <a:pPr marL="0" marR="0">
                        <a:spcBef>
                          <a:spcPts val="200"/>
                        </a:spcBef>
                        <a:spcAft>
                          <a:spcPts val="200"/>
                        </a:spcAft>
                      </a:pPr>
                      <a:r>
                        <a:rPr lang="en-CA" sz="1600">
                          <a:effectLst/>
                        </a:rPr>
                        <a:t>Connection with Social Supports</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a:effectLst/>
                        </a:rPr>
                        <a:t>Help establish opportunities for brief or ongoing contacts with primary support persons or other sources of support, including family members, friends, and community helping resources</a:t>
                      </a:r>
                      <a:endParaRPr lang="en-US" sz="1600">
                        <a:effectLst/>
                        <a:latin typeface="Arial Narrow"/>
                        <a:ea typeface="Times New Roman"/>
                        <a:cs typeface="Times New Roman"/>
                      </a:endParaRPr>
                    </a:p>
                  </a:txBody>
                  <a:tcPr marL="68580" marR="68580" marT="0" marB="0"/>
                </a:tc>
              </a:tr>
              <a:tr h="560062">
                <a:tc>
                  <a:txBody>
                    <a:bodyPr/>
                    <a:lstStyle/>
                    <a:p>
                      <a:pPr marL="0" marR="0">
                        <a:spcBef>
                          <a:spcPts val="200"/>
                        </a:spcBef>
                        <a:spcAft>
                          <a:spcPts val="200"/>
                        </a:spcAft>
                      </a:pPr>
                      <a:r>
                        <a:rPr lang="en-CA" sz="1600">
                          <a:effectLst/>
                        </a:rPr>
                        <a:t>Information on Coping</a:t>
                      </a:r>
                      <a:endParaRPr lang="en-US" sz="160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dirty="0">
                          <a:effectLst/>
                        </a:rPr>
                        <a:t>Provide information (about stress reactions and coping) to reduce distress and promote adaptive functioning</a:t>
                      </a:r>
                      <a:endParaRPr lang="en-US" sz="1600" dirty="0">
                        <a:effectLst/>
                        <a:latin typeface="Arial Narrow"/>
                        <a:ea typeface="Times New Roman"/>
                        <a:cs typeface="Times New Roman"/>
                      </a:endParaRPr>
                    </a:p>
                  </a:txBody>
                  <a:tcPr marL="68580" marR="68580" marT="0" marB="0"/>
                </a:tc>
              </a:tr>
              <a:tr h="560062">
                <a:tc>
                  <a:txBody>
                    <a:bodyPr/>
                    <a:lstStyle/>
                    <a:p>
                      <a:pPr marL="0" marR="0">
                        <a:spcBef>
                          <a:spcPts val="200"/>
                        </a:spcBef>
                        <a:spcAft>
                          <a:spcPts val="200"/>
                        </a:spcAft>
                      </a:pPr>
                      <a:r>
                        <a:rPr lang="en-CA" sz="1600" dirty="0">
                          <a:effectLst/>
                        </a:rPr>
                        <a:t>Linkage to Collaborative Services</a:t>
                      </a:r>
                      <a:endParaRPr lang="en-US" sz="1600" dirty="0">
                        <a:effectLst/>
                        <a:latin typeface="Arial Narrow"/>
                        <a:ea typeface="Times New Roman"/>
                        <a:cs typeface="Times New Roman"/>
                      </a:endParaRPr>
                    </a:p>
                  </a:txBody>
                  <a:tcPr marL="68580" marR="68580" marT="0" marB="0"/>
                </a:tc>
                <a:tc>
                  <a:txBody>
                    <a:bodyPr/>
                    <a:lstStyle/>
                    <a:p>
                      <a:pPr marL="0" marR="0">
                        <a:spcBef>
                          <a:spcPts val="200"/>
                        </a:spcBef>
                        <a:spcAft>
                          <a:spcPts val="200"/>
                        </a:spcAft>
                      </a:pPr>
                      <a:r>
                        <a:rPr lang="en-CA" sz="1600" dirty="0">
                          <a:effectLst/>
                        </a:rPr>
                        <a:t>Link survivors with needed services and inform them about available services that may be needed in the future</a:t>
                      </a:r>
                      <a:endParaRPr lang="en-US" sz="1600" dirty="0">
                        <a:effectLst/>
                        <a:latin typeface="Arial Narrow"/>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272334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Psychological debriefing</a:t>
            </a:r>
            <a:endParaRPr lang="en-US" dirty="0"/>
          </a:p>
        </p:txBody>
      </p:sp>
      <p:sp>
        <p:nvSpPr>
          <p:cNvPr id="3" name="Content Placeholder 2"/>
          <p:cNvSpPr>
            <a:spLocks noGrp="1"/>
          </p:cNvSpPr>
          <p:nvPr>
            <p:ph idx="1"/>
          </p:nvPr>
        </p:nvSpPr>
        <p:spPr/>
        <p:txBody>
          <a:bodyPr>
            <a:normAutofit/>
          </a:bodyPr>
          <a:lstStyle/>
          <a:p>
            <a:r>
              <a:rPr lang="en-US" dirty="0" smtClean="0"/>
              <a:t>Most prominent form is Critical Incident Stress Debriefing (CISD)</a:t>
            </a:r>
          </a:p>
          <a:p>
            <a:pPr marL="114300" indent="0">
              <a:buNone/>
            </a:pPr>
            <a:endParaRPr lang="en-US" dirty="0" smtClean="0"/>
          </a:p>
          <a:p>
            <a:r>
              <a:rPr lang="en-CA" dirty="0" smtClean="0"/>
              <a:t>Discussion </a:t>
            </a:r>
            <a:r>
              <a:rPr lang="en-CA" dirty="0"/>
              <a:t>led by a CISD facilitator (trained peer support person or mental health professional</a:t>
            </a:r>
            <a:r>
              <a:rPr lang="en-CA" dirty="0" smtClean="0"/>
              <a:t>) helps </a:t>
            </a:r>
            <a:r>
              <a:rPr lang="en-CA" dirty="0"/>
              <a:t>to reduce stress and make sense of the event. Seven formal steps of CISD are:</a:t>
            </a:r>
            <a:endParaRPr lang="en-US" dirty="0"/>
          </a:p>
          <a:p>
            <a:pPr lvl="1"/>
            <a:r>
              <a:rPr lang="en-CA" dirty="0"/>
              <a:t>Introduction (ground rules and objectives)</a:t>
            </a:r>
            <a:endParaRPr lang="en-US" dirty="0"/>
          </a:p>
          <a:p>
            <a:pPr lvl="1"/>
            <a:r>
              <a:rPr lang="en-CA" dirty="0"/>
              <a:t>Facts (facts of the trauma reviewed)</a:t>
            </a:r>
            <a:endParaRPr lang="en-US" dirty="0"/>
          </a:p>
          <a:p>
            <a:pPr lvl="1"/>
            <a:r>
              <a:rPr lang="en-CA" dirty="0"/>
              <a:t>Thoughts and experience associated with event discussed</a:t>
            </a:r>
            <a:endParaRPr lang="en-US" dirty="0"/>
          </a:p>
          <a:p>
            <a:pPr lvl="1"/>
            <a:r>
              <a:rPr lang="en-CA" dirty="0"/>
              <a:t>Reactions phase – encouraged to vent feelings</a:t>
            </a:r>
            <a:endParaRPr lang="en-US" dirty="0"/>
          </a:p>
          <a:p>
            <a:pPr lvl="1"/>
            <a:r>
              <a:rPr lang="en-CA" dirty="0"/>
              <a:t>Review symptoms experienced</a:t>
            </a:r>
            <a:endParaRPr lang="en-US" dirty="0"/>
          </a:p>
          <a:p>
            <a:pPr lvl="1"/>
            <a:r>
              <a:rPr lang="en-CA" dirty="0"/>
              <a:t>Teaching – review of stress management strategies</a:t>
            </a:r>
            <a:endParaRPr lang="en-US" dirty="0"/>
          </a:p>
          <a:p>
            <a:pPr lvl="1"/>
            <a:r>
              <a:rPr lang="en-CA" dirty="0"/>
              <a:t>Re-entry phase – summary and wrap up</a:t>
            </a:r>
            <a:endParaRPr lang="en-US" dirty="0"/>
          </a:p>
          <a:p>
            <a:endParaRPr lang="en-US" dirty="0"/>
          </a:p>
          <a:p>
            <a:endParaRPr lang="en-US" dirty="0" smtClean="0"/>
          </a:p>
          <a:p>
            <a:pPr marL="114300" indent="0">
              <a:buNone/>
            </a:pPr>
            <a:endParaRPr lang="en-US" dirty="0"/>
          </a:p>
        </p:txBody>
      </p:sp>
    </p:spTree>
    <p:extLst>
      <p:ext uri="{BB962C8B-B14F-4D97-AF65-F5344CB8AC3E}">
        <p14:creationId xmlns:p14="http://schemas.microsoft.com/office/powerpoint/2010/main" xmlns="" val="311978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US" dirty="0" smtClean="0"/>
              <a:t>Psychological debriefing II</a:t>
            </a:r>
            <a:endParaRPr lang="en-US" dirty="0"/>
          </a:p>
        </p:txBody>
      </p:sp>
      <p:sp>
        <p:nvSpPr>
          <p:cNvPr id="3" name="Content Placeholder 2"/>
          <p:cNvSpPr>
            <a:spLocks noGrp="1"/>
          </p:cNvSpPr>
          <p:nvPr>
            <p:ph idx="1"/>
          </p:nvPr>
        </p:nvSpPr>
        <p:spPr/>
        <p:txBody>
          <a:bodyPr>
            <a:normAutofit/>
          </a:bodyPr>
          <a:lstStyle/>
          <a:p>
            <a:r>
              <a:rPr lang="en-US" sz="2400" dirty="0" smtClean="0"/>
              <a:t>But, psychological debriefing is hotly contested</a:t>
            </a:r>
          </a:p>
          <a:p>
            <a:r>
              <a:rPr lang="en-US" sz="2400" dirty="0" smtClean="0"/>
              <a:t>Lots of research in support of both sides but supportive research is very weak – critical research scientifically stronger</a:t>
            </a:r>
          </a:p>
          <a:p>
            <a:r>
              <a:rPr lang="en-US" sz="2400" dirty="0" smtClean="0"/>
              <a:t>Current conclusion of most researchers is that it is problematic and should be avoided</a:t>
            </a:r>
          </a:p>
          <a:p>
            <a:r>
              <a:rPr lang="en-US" sz="2400" dirty="0" smtClean="0"/>
              <a:t>In fact, there is now general agreement that it is not just ineffective, but actually harmful</a:t>
            </a:r>
          </a:p>
          <a:p>
            <a:endParaRPr lang="en-US" sz="2400" dirty="0"/>
          </a:p>
          <a:p>
            <a:r>
              <a:rPr lang="en-US" sz="2400" dirty="0" smtClean="0"/>
              <a:t>General consensus is </a:t>
            </a:r>
            <a:r>
              <a:rPr lang="en-US" sz="2400" dirty="0" smtClean="0">
                <a:solidFill>
                  <a:srgbClr val="FF0000"/>
                </a:solidFill>
              </a:rPr>
              <a:t>AVOID PSYCHOLOGICAL DEBRIEFING</a:t>
            </a:r>
            <a:endParaRPr lang="en-US" sz="2400" dirty="0">
              <a:solidFill>
                <a:srgbClr val="FF0000"/>
              </a:solidFill>
            </a:endParaRPr>
          </a:p>
          <a:p>
            <a:endParaRPr lang="en-US" dirty="0" smtClean="0"/>
          </a:p>
          <a:p>
            <a:pPr marL="114300" indent="0">
              <a:buNone/>
            </a:pPr>
            <a:endParaRPr lang="en-US" dirty="0"/>
          </a:p>
        </p:txBody>
      </p:sp>
    </p:spTree>
    <p:extLst>
      <p:ext uri="{BB962C8B-B14F-4D97-AF65-F5344CB8AC3E}">
        <p14:creationId xmlns:p14="http://schemas.microsoft.com/office/powerpoint/2010/main" xmlns="" val="2373429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 Best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22736650"/>
              </p:ext>
            </p:extLst>
          </p:nvPr>
        </p:nvGraphicFramePr>
        <p:xfrm>
          <a:off x="395536" y="1340768"/>
          <a:ext cx="7560840" cy="3817830"/>
        </p:xfrm>
        <a:graphic>
          <a:graphicData uri="http://schemas.openxmlformats.org/drawingml/2006/table">
            <a:tbl>
              <a:tblPr firstRow="1" firstCol="1" bandRow="1">
                <a:tableStyleId>{5C22544A-7EE6-4342-B048-85BDC9FD1C3A}</a:tableStyleId>
              </a:tblPr>
              <a:tblGrid>
                <a:gridCol w="2130782"/>
                <a:gridCol w="1649638"/>
                <a:gridCol w="1580905"/>
                <a:gridCol w="2199515"/>
              </a:tblGrid>
              <a:tr h="681197">
                <a:tc>
                  <a:txBody>
                    <a:bodyPr/>
                    <a:lstStyle/>
                    <a:p>
                      <a:pPr marL="0" marR="0" algn="ctr">
                        <a:spcBef>
                          <a:spcPts val="0"/>
                        </a:spcBef>
                        <a:spcAft>
                          <a:spcPts val="600"/>
                        </a:spcAft>
                      </a:pPr>
                      <a:r>
                        <a:rPr lang="en-CA" sz="1600" dirty="0">
                          <a:effectLst/>
                        </a:rPr>
                        <a:t>Treatment</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Benefit vs. Harm</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Scientific Status of Conclusion</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Advice for First Responder/Receiver Community</a:t>
                      </a:r>
                      <a:endParaRPr lang="en-US" sz="1600">
                        <a:effectLst/>
                        <a:latin typeface="Times New Roman"/>
                        <a:ea typeface="Times New Roman"/>
                      </a:endParaRPr>
                    </a:p>
                  </a:txBody>
                  <a:tcPr marL="68580" marR="68580" marT="0" marB="0"/>
                </a:tc>
              </a:tr>
              <a:tr h="689715">
                <a:tc>
                  <a:txBody>
                    <a:bodyPr/>
                    <a:lstStyle/>
                    <a:p>
                      <a:pPr marL="0" marR="0">
                        <a:spcBef>
                          <a:spcPts val="0"/>
                        </a:spcBef>
                        <a:spcAft>
                          <a:spcPts val="600"/>
                        </a:spcAft>
                      </a:pPr>
                      <a:r>
                        <a:rPr lang="en-CA" sz="1600" dirty="0">
                          <a:effectLst/>
                        </a:rPr>
                        <a:t>Trauma-focused CBT </a:t>
                      </a:r>
                      <a:r>
                        <a:rPr lang="en-CA" sz="1600" dirty="0" smtClean="0">
                          <a:effectLst/>
                        </a:rPr>
                        <a:t>(including </a:t>
                      </a:r>
                      <a:r>
                        <a:rPr lang="en-CA" sz="1600" dirty="0">
                          <a:effectLst/>
                        </a:rPr>
                        <a:t>exposure therapy)</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Significant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a:effectLst/>
                        </a:rPr>
                        <a:t>Strong evidence</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sym typeface="Wingdings"/>
                        </a:rPr>
                        <a:t></a:t>
                      </a:r>
                      <a:r>
                        <a:rPr lang="en-CA" sz="1600">
                          <a:effectLst/>
                        </a:rPr>
                        <a:t> - definitely use – empirically supported</a:t>
                      </a:r>
                      <a:endParaRPr lang="en-US" sz="1600">
                        <a:effectLst/>
                        <a:latin typeface="Times New Roman"/>
                        <a:ea typeface="Times New Roman"/>
                      </a:endParaRPr>
                    </a:p>
                  </a:txBody>
                  <a:tcPr marL="68580" marR="68580" marT="0" marB="0"/>
                </a:tc>
              </a:tr>
              <a:tr h="454132">
                <a:tc>
                  <a:txBody>
                    <a:bodyPr/>
                    <a:lstStyle/>
                    <a:p>
                      <a:pPr marL="0" marR="0">
                        <a:spcBef>
                          <a:spcPts val="0"/>
                        </a:spcBef>
                        <a:spcAft>
                          <a:spcPts val="600"/>
                        </a:spcAft>
                      </a:pPr>
                      <a:r>
                        <a:rPr lang="en-CA" sz="1600" dirty="0">
                          <a:effectLst/>
                        </a:rPr>
                        <a:t>Stress inoculation training</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Some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smtClean="0">
                          <a:effectLst/>
                        </a:rPr>
                        <a:t>Inconclusive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smtClean="0">
                          <a:effectLst/>
                          <a:sym typeface="Wingdings"/>
                        </a:rPr>
                        <a:t></a:t>
                      </a:r>
                      <a:r>
                        <a:rPr lang="en-CA" sz="1600" dirty="0" smtClean="0">
                          <a:effectLst/>
                        </a:rPr>
                        <a:t> - ok to use but not well researched</a:t>
                      </a:r>
                      <a:endParaRPr lang="en-US" sz="1600" dirty="0">
                        <a:effectLst/>
                        <a:latin typeface="Times New Roman"/>
                        <a:ea typeface="Times New Roman"/>
                      </a:endParaRPr>
                    </a:p>
                  </a:txBody>
                  <a:tcPr marL="68580" marR="68580" marT="0" marB="0"/>
                </a:tc>
              </a:tr>
              <a:tr h="454132">
                <a:tc>
                  <a:txBody>
                    <a:bodyPr/>
                    <a:lstStyle/>
                    <a:p>
                      <a:pPr marL="0" marR="0">
                        <a:spcBef>
                          <a:spcPts val="0"/>
                        </a:spcBef>
                        <a:spcAft>
                          <a:spcPts val="600"/>
                        </a:spcAft>
                      </a:pPr>
                      <a:r>
                        <a:rPr lang="en-CA" sz="1600" dirty="0">
                          <a:effectLst/>
                        </a:rPr>
                        <a:t>Social support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Some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Inconclusive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a:effectLst/>
                          <a:sym typeface="Wingdings"/>
                        </a:rPr>
                        <a:t></a:t>
                      </a:r>
                      <a:r>
                        <a:rPr lang="en-CA" sz="1600" dirty="0">
                          <a:effectLst/>
                        </a:rPr>
                        <a:t> - ok to use but not well researched</a:t>
                      </a:r>
                      <a:endParaRPr lang="en-US" sz="1600" dirty="0">
                        <a:effectLst/>
                        <a:latin typeface="Times New Roman"/>
                        <a:ea typeface="Times New Roman"/>
                      </a:endParaRPr>
                    </a:p>
                  </a:txBody>
                  <a:tcPr marL="68580" marR="68580" marT="0" marB="0"/>
                </a:tc>
              </a:tr>
              <a:tr h="689715">
                <a:tc>
                  <a:txBody>
                    <a:bodyPr/>
                    <a:lstStyle/>
                    <a:p>
                      <a:pPr marL="0" marR="0">
                        <a:spcBef>
                          <a:spcPts val="0"/>
                        </a:spcBef>
                        <a:spcAft>
                          <a:spcPts val="600"/>
                        </a:spcAft>
                      </a:pPr>
                      <a:r>
                        <a:rPr lang="en-CA" sz="1600" dirty="0">
                          <a:effectLst/>
                        </a:rPr>
                        <a:t>Education and normalization</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a:effectLst/>
                        </a:rPr>
                        <a:t>Some benefit</a:t>
                      </a:r>
                      <a:endParaRPr lang="en-US" sz="160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Inconclusive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sym typeface="Wingdings"/>
                        </a:rPr>
                        <a:t></a:t>
                      </a:r>
                      <a:r>
                        <a:rPr lang="en-CA" sz="1600">
                          <a:effectLst/>
                        </a:rPr>
                        <a:t> - ok to use but not well researched</a:t>
                      </a:r>
                      <a:endParaRPr lang="en-US" sz="1600">
                        <a:effectLst/>
                        <a:latin typeface="Times New Roman"/>
                        <a:ea typeface="Times New Roman"/>
                      </a:endParaRPr>
                    </a:p>
                  </a:txBody>
                  <a:tcPr marL="68580" marR="68580" marT="0" marB="0"/>
                </a:tc>
              </a:tr>
              <a:tr h="689715">
                <a:tc>
                  <a:txBody>
                    <a:bodyPr/>
                    <a:lstStyle/>
                    <a:p>
                      <a:pPr marL="0" marR="0">
                        <a:spcBef>
                          <a:spcPts val="0"/>
                        </a:spcBef>
                        <a:spcAft>
                          <a:spcPts val="600"/>
                        </a:spcAft>
                      </a:pPr>
                      <a:r>
                        <a:rPr lang="en-CA" sz="1600" dirty="0">
                          <a:effectLst/>
                        </a:rPr>
                        <a:t>Psychological first aid</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Unknown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Undetermined</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a:effectLst/>
                          <a:sym typeface="Wingdings"/>
                        </a:rPr>
                        <a:t></a:t>
                      </a:r>
                      <a:r>
                        <a:rPr lang="en-CA" sz="1600" dirty="0">
                          <a:effectLst/>
                        </a:rPr>
                        <a:t> - ok to use but not well researched</a:t>
                      </a: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229628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 AVOID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0023008"/>
              </p:ext>
            </p:extLst>
          </p:nvPr>
        </p:nvGraphicFramePr>
        <p:xfrm>
          <a:off x="395536" y="1340768"/>
          <a:ext cx="7560840" cy="4572000"/>
        </p:xfrm>
        <a:graphic>
          <a:graphicData uri="http://schemas.openxmlformats.org/drawingml/2006/table">
            <a:tbl>
              <a:tblPr firstRow="1" firstCol="1" bandRow="1">
                <a:tableStyleId>{5C22544A-7EE6-4342-B048-85BDC9FD1C3A}</a:tableStyleId>
              </a:tblPr>
              <a:tblGrid>
                <a:gridCol w="2130782"/>
                <a:gridCol w="1649638"/>
                <a:gridCol w="1764196"/>
                <a:gridCol w="2016224"/>
              </a:tblGrid>
              <a:tr h="0">
                <a:tc>
                  <a:txBody>
                    <a:bodyPr/>
                    <a:lstStyle/>
                    <a:p>
                      <a:pPr marL="0" marR="0" algn="ctr">
                        <a:spcBef>
                          <a:spcPts val="0"/>
                        </a:spcBef>
                        <a:spcAft>
                          <a:spcPts val="600"/>
                        </a:spcAft>
                      </a:pPr>
                      <a:r>
                        <a:rPr lang="en-CA" sz="2000" dirty="0">
                          <a:effectLst/>
                        </a:rPr>
                        <a:t>Treatment</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rPr>
                        <a:t>Benefit vs. Harm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a:effectLst/>
                        </a:rPr>
                        <a:t>Scientific Status of Conclusion</a:t>
                      </a:r>
                      <a:endParaRPr lang="en-US" sz="20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rPr>
                        <a:t>Advice for First Responder/Receiver Community</a:t>
                      </a:r>
                      <a:endParaRPr lang="en-US" sz="2000" dirty="0">
                        <a:effectLst/>
                        <a:latin typeface="Times New Roman"/>
                        <a:ea typeface="Times New Roman"/>
                      </a:endParaRPr>
                    </a:p>
                  </a:txBody>
                  <a:tcPr marL="68580" marR="68580" marT="0" marB="0"/>
                </a:tc>
              </a:tr>
              <a:tr h="689715">
                <a:tc>
                  <a:txBody>
                    <a:bodyPr/>
                    <a:lstStyle/>
                    <a:p>
                      <a:pPr marL="0" marR="0">
                        <a:spcBef>
                          <a:spcPts val="0"/>
                        </a:spcBef>
                        <a:spcAft>
                          <a:spcPts val="600"/>
                        </a:spcAft>
                      </a:pPr>
                      <a:r>
                        <a:rPr lang="en-CA" sz="2000" dirty="0">
                          <a:effectLst/>
                        </a:rPr>
                        <a:t>Individual psychological debriefing</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000" dirty="0">
                          <a:effectLst/>
                        </a:rPr>
                        <a:t>No benefit and POTENTIAL HARM</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Not recommended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sym typeface="Wingdings"/>
                        </a:rPr>
                        <a:t></a:t>
                      </a:r>
                      <a:r>
                        <a:rPr lang="en-CA" sz="2000" dirty="0">
                          <a:effectLst/>
                        </a:rPr>
                        <a:t> - do NOT use</a:t>
                      </a:r>
                      <a:endParaRPr lang="en-US" sz="2000" dirty="0">
                        <a:effectLst/>
                        <a:latin typeface="Times New Roman"/>
                        <a:ea typeface="Times New Roman"/>
                      </a:endParaRPr>
                    </a:p>
                  </a:txBody>
                  <a:tcPr marL="68580" marR="68580" marT="0" marB="0">
                    <a:solidFill>
                      <a:srgbClr val="FF0000"/>
                    </a:solidFill>
                  </a:tcPr>
                </a:tc>
              </a:tr>
              <a:tr h="454132">
                <a:tc>
                  <a:txBody>
                    <a:bodyPr/>
                    <a:lstStyle/>
                    <a:p>
                      <a:pPr marL="0" marR="0">
                        <a:spcBef>
                          <a:spcPts val="0"/>
                        </a:spcBef>
                        <a:spcAft>
                          <a:spcPts val="600"/>
                        </a:spcAft>
                      </a:pPr>
                      <a:r>
                        <a:rPr lang="en-CA" sz="2000" dirty="0">
                          <a:effectLst/>
                        </a:rPr>
                        <a:t>Group psychological debriefing</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Undetermined</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No benefit seen but no evidence of harm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sym typeface="Wingdings"/>
                        </a:rPr>
                        <a:t></a:t>
                      </a:r>
                      <a:r>
                        <a:rPr lang="en-CA" sz="2000" dirty="0">
                          <a:effectLst/>
                        </a:rPr>
                        <a:t> - do NOT use</a:t>
                      </a:r>
                      <a:endParaRPr lang="en-US" sz="2000" dirty="0">
                        <a:effectLst/>
                        <a:latin typeface="Times New Roman"/>
                        <a:ea typeface="Times New Roman"/>
                      </a:endParaRPr>
                    </a:p>
                  </a:txBody>
                  <a:tcPr marL="68580" marR="68580" marT="0" marB="0">
                    <a:solidFill>
                      <a:srgbClr val="FF0000"/>
                    </a:solidFill>
                  </a:tcPr>
                </a:tc>
              </a:tr>
              <a:tr h="689715">
                <a:tc>
                  <a:txBody>
                    <a:bodyPr/>
                    <a:lstStyle/>
                    <a:p>
                      <a:pPr marL="0" marR="0">
                        <a:spcBef>
                          <a:spcPts val="0"/>
                        </a:spcBef>
                        <a:spcAft>
                          <a:spcPts val="600"/>
                        </a:spcAft>
                      </a:pPr>
                      <a:r>
                        <a:rPr lang="en-CA" sz="2000" dirty="0">
                          <a:effectLst/>
                        </a:rPr>
                        <a:t>Psychotherapy for personnel </a:t>
                      </a:r>
                      <a:r>
                        <a:rPr lang="en-CA" sz="2000" dirty="0" smtClean="0">
                          <a:effectLst/>
                        </a:rPr>
                        <a:t>with no symptoms</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000" dirty="0">
                          <a:effectLst/>
                        </a:rPr>
                        <a:t>No benefit and POTENTIAL HARM</a:t>
                      </a:r>
                      <a:endParaRPr lang="en-US"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Not recommended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sym typeface="Wingdings"/>
                        </a:rPr>
                        <a:t></a:t>
                      </a:r>
                      <a:r>
                        <a:rPr lang="en-CA" sz="2000" dirty="0">
                          <a:effectLst/>
                        </a:rPr>
                        <a:t> - do NOT use</a:t>
                      </a:r>
                      <a:endParaRPr lang="en-US" sz="2000" dirty="0">
                        <a:effectLst/>
                        <a:latin typeface="Times New Roman"/>
                        <a:ea typeface="Times New Roman"/>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xmlns="" val="354651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PTSD?</a:t>
            </a:r>
            <a:endParaRPr lang="en-CA" dirty="0"/>
          </a:p>
        </p:txBody>
      </p:sp>
      <p:sp>
        <p:nvSpPr>
          <p:cNvPr id="3" name="Content Placeholder 2"/>
          <p:cNvSpPr>
            <a:spLocks noGrp="1"/>
          </p:cNvSpPr>
          <p:nvPr>
            <p:ph idx="1"/>
          </p:nvPr>
        </p:nvSpPr>
        <p:spPr/>
        <p:txBody>
          <a:bodyPr>
            <a:normAutofit/>
          </a:bodyPr>
          <a:lstStyle/>
          <a:p>
            <a:r>
              <a:rPr lang="en-US" sz="2400" dirty="0" smtClean="0"/>
              <a:t>Post-traumatic stress disorder can be defined as:</a:t>
            </a:r>
          </a:p>
          <a:p>
            <a:pPr lvl="1"/>
            <a:r>
              <a:rPr lang="en-CA" sz="2400" dirty="0"/>
              <a:t>a condition where symptoms evolve in the aftermath of an extreme traumatic </a:t>
            </a:r>
            <a:r>
              <a:rPr lang="en-CA" sz="2400" dirty="0" smtClean="0"/>
              <a:t>stressor that </a:t>
            </a:r>
            <a:r>
              <a:rPr lang="en-CA" sz="2400" dirty="0"/>
              <a:t>overwhelms the individual’s coping </a:t>
            </a:r>
            <a:r>
              <a:rPr lang="en-CA" sz="2400" dirty="0" smtClean="0"/>
              <a:t>capacities</a:t>
            </a:r>
          </a:p>
          <a:p>
            <a:pPr lvl="1"/>
            <a:r>
              <a:rPr lang="en-CA" sz="2400" dirty="0" smtClean="0"/>
              <a:t>a </a:t>
            </a:r>
            <a:r>
              <a:rPr lang="en-CA" sz="2400" dirty="0"/>
              <a:t>progressive symptomatic response to traumatic stress that fails to recede after at least 30 </a:t>
            </a:r>
            <a:r>
              <a:rPr lang="en-CA" sz="2400" dirty="0" smtClean="0"/>
              <a:t>days</a:t>
            </a:r>
          </a:p>
          <a:p>
            <a:pPr marL="411480" lvl="1" indent="0">
              <a:buNone/>
            </a:pPr>
            <a:endParaRPr lang="en-CA" dirty="0"/>
          </a:p>
          <a:p>
            <a:pPr marL="411480" lvl="1" indent="0">
              <a:buNone/>
            </a:pPr>
            <a:endParaRPr lang="en-CA" dirty="0" smtClean="0"/>
          </a:p>
          <a:p>
            <a:pPr marL="411480" lvl="1" indent="0">
              <a:buNone/>
            </a:pPr>
            <a:endParaRPr lang="en-US" dirty="0" smtClean="0"/>
          </a:p>
          <a:p>
            <a:pPr lvl="1"/>
            <a:endParaRPr lang="en-CA" dirty="0"/>
          </a:p>
        </p:txBody>
      </p:sp>
    </p:spTree>
    <p:extLst>
      <p:ext uri="{BB962C8B-B14F-4D97-AF65-F5344CB8AC3E}">
        <p14:creationId xmlns:p14="http://schemas.microsoft.com/office/powerpoint/2010/main" xmlns="" val="969884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 Other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9340298"/>
              </p:ext>
            </p:extLst>
          </p:nvPr>
        </p:nvGraphicFramePr>
        <p:xfrm>
          <a:off x="395536" y="1340768"/>
          <a:ext cx="7560840" cy="4526280"/>
        </p:xfrm>
        <a:graphic>
          <a:graphicData uri="http://schemas.openxmlformats.org/drawingml/2006/table">
            <a:tbl>
              <a:tblPr firstRow="1" firstCol="1" bandRow="1">
                <a:tableStyleId>{5C22544A-7EE6-4342-B048-85BDC9FD1C3A}</a:tableStyleId>
              </a:tblPr>
              <a:tblGrid>
                <a:gridCol w="2130782"/>
                <a:gridCol w="1649638"/>
                <a:gridCol w="1580905"/>
                <a:gridCol w="2199515"/>
              </a:tblGrid>
              <a:tr h="681197">
                <a:tc>
                  <a:txBody>
                    <a:bodyPr/>
                    <a:lstStyle/>
                    <a:p>
                      <a:pPr marL="0" marR="0" algn="ctr">
                        <a:spcBef>
                          <a:spcPts val="0"/>
                        </a:spcBef>
                        <a:spcAft>
                          <a:spcPts val="600"/>
                        </a:spcAft>
                      </a:pPr>
                      <a:r>
                        <a:rPr lang="en-CA" sz="1600" dirty="0">
                          <a:effectLst/>
                        </a:rPr>
                        <a:t>Treatment</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Benefit vs. Harm</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Scientific Status of Conclusion</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a:effectLst/>
                        </a:rPr>
                        <a:t>Advice for First Responder/Receiver Community</a:t>
                      </a:r>
                      <a:endParaRPr lang="en-US" sz="1600">
                        <a:effectLst/>
                        <a:latin typeface="Times New Roman"/>
                        <a:ea typeface="Times New Roman"/>
                      </a:endParaRPr>
                    </a:p>
                  </a:txBody>
                  <a:tcPr marL="68580" marR="68580" marT="0" marB="0"/>
                </a:tc>
              </a:tr>
              <a:tr h="689715">
                <a:tc>
                  <a:txBody>
                    <a:bodyPr/>
                    <a:lstStyle/>
                    <a:p>
                      <a:pPr marL="0" marR="0">
                        <a:spcBef>
                          <a:spcPts val="0"/>
                        </a:spcBef>
                        <a:spcAft>
                          <a:spcPts val="600"/>
                        </a:spcAft>
                      </a:pPr>
                      <a:r>
                        <a:rPr lang="en-CA" sz="1600" dirty="0">
                          <a:effectLst/>
                        </a:rPr>
                        <a:t>Family therapy</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Some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Lacking evidence of benefit or harm</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a:effectLst/>
                        </a:rPr>
                        <a:t> </a:t>
                      </a:r>
                      <a:r>
                        <a:rPr lang="en-CA" sz="1600" dirty="0" smtClean="0">
                          <a:effectLst/>
                        </a:rPr>
                        <a:t>no basis</a:t>
                      </a:r>
                      <a:endParaRPr lang="en-US" sz="1600" dirty="0">
                        <a:effectLst/>
                        <a:latin typeface="Times New Roman"/>
                        <a:ea typeface="Times New Roman"/>
                      </a:endParaRPr>
                    </a:p>
                  </a:txBody>
                  <a:tcPr marL="68580" marR="68580" marT="0" marB="0"/>
                </a:tc>
              </a:tr>
              <a:tr h="454132">
                <a:tc>
                  <a:txBody>
                    <a:bodyPr/>
                    <a:lstStyle/>
                    <a:p>
                      <a:pPr marL="0" marR="0">
                        <a:spcBef>
                          <a:spcPts val="0"/>
                        </a:spcBef>
                        <a:spcAft>
                          <a:spcPts val="600"/>
                        </a:spcAft>
                      </a:pPr>
                      <a:r>
                        <a:rPr lang="en-CA" sz="1600" dirty="0">
                          <a:effectLst/>
                        </a:rPr>
                        <a:t>Web-based CBT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Unknown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a:effectLst/>
                        </a:rPr>
                        <a:t>Lacking evidence of benefit or harm</a:t>
                      </a:r>
                      <a:endParaRPr lang="en-US" sz="16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smtClean="0">
                          <a:effectLst/>
                        </a:rPr>
                        <a:t>no basis</a:t>
                      </a:r>
                      <a:r>
                        <a:rPr lang="en-CA" sz="1600" dirty="0">
                          <a:effectLst/>
                        </a:rPr>
                        <a:t> </a:t>
                      </a:r>
                      <a:endParaRPr lang="en-US" sz="1600" dirty="0">
                        <a:effectLst/>
                        <a:latin typeface="Times New Roman"/>
                        <a:ea typeface="Times New Roman"/>
                      </a:endParaRPr>
                    </a:p>
                  </a:txBody>
                  <a:tcPr marL="68580" marR="68580" marT="0" marB="0"/>
                </a:tc>
              </a:tr>
              <a:tr h="454132">
                <a:tc>
                  <a:txBody>
                    <a:bodyPr/>
                    <a:lstStyle/>
                    <a:p>
                      <a:pPr marL="0" marR="0">
                        <a:spcBef>
                          <a:spcPts val="0"/>
                        </a:spcBef>
                        <a:spcAft>
                          <a:spcPts val="600"/>
                        </a:spcAft>
                      </a:pPr>
                      <a:r>
                        <a:rPr lang="en-CA" sz="1600" dirty="0">
                          <a:effectLst/>
                        </a:rPr>
                        <a:t>Patient education</a:t>
                      </a:r>
                      <a:endParaRPr lang="en-US" sz="1600" dirty="0">
                        <a:effectLst/>
                      </a:endParaRPr>
                    </a:p>
                    <a:p>
                      <a:pPr marL="0" marR="0">
                        <a:spcBef>
                          <a:spcPts val="0"/>
                        </a:spcBef>
                        <a:spcAft>
                          <a:spcPts val="600"/>
                        </a:spcAft>
                      </a:pPr>
                      <a:r>
                        <a:rPr lang="en-CA" sz="1600" dirty="0">
                          <a:effectLst/>
                        </a:rPr>
                        <a:t>Imagery rehearsal therapy</a:t>
                      </a:r>
                      <a:endParaRPr lang="en-US" sz="1600" dirty="0">
                        <a:effectLst/>
                      </a:endParaRPr>
                    </a:p>
                    <a:p>
                      <a:pPr marL="0" marR="0">
                        <a:spcBef>
                          <a:spcPts val="0"/>
                        </a:spcBef>
                        <a:spcAft>
                          <a:spcPts val="600"/>
                        </a:spcAft>
                      </a:pPr>
                      <a:r>
                        <a:rPr lang="en-CA" sz="1600" dirty="0">
                          <a:effectLst/>
                        </a:rPr>
                        <a:t>Psychodynamic therapy</a:t>
                      </a:r>
                      <a:endParaRPr lang="en-US" sz="1600" dirty="0">
                        <a:effectLst/>
                      </a:endParaRPr>
                    </a:p>
                    <a:p>
                      <a:pPr marL="0" marR="0">
                        <a:spcBef>
                          <a:spcPts val="0"/>
                        </a:spcBef>
                        <a:spcAft>
                          <a:spcPts val="600"/>
                        </a:spcAft>
                      </a:pPr>
                      <a:r>
                        <a:rPr lang="en-CA" sz="1600" dirty="0">
                          <a:effectLst/>
                        </a:rPr>
                        <a:t>Hypnosis</a:t>
                      </a:r>
                      <a:endParaRPr lang="en-US" sz="1600" dirty="0">
                        <a:effectLst/>
                      </a:endParaRPr>
                    </a:p>
                    <a:p>
                      <a:pPr marL="0" marR="0">
                        <a:spcBef>
                          <a:spcPts val="0"/>
                        </a:spcBef>
                        <a:spcAft>
                          <a:spcPts val="600"/>
                        </a:spcAft>
                      </a:pPr>
                      <a:r>
                        <a:rPr lang="en-CA" sz="1600" dirty="0">
                          <a:effectLst/>
                        </a:rPr>
                        <a:t>Relaxation techniques</a:t>
                      </a:r>
                      <a:endParaRPr lang="en-US" sz="1600" dirty="0">
                        <a:effectLst/>
                      </a:endParaRPr>
                    </a:p>
                    <a:p>
                      <a:pPr marL="0" marR="0">
                        <a:spcBef>
                          <a:spcPts val="0"/>
                        </a:spcBef>
                        <a:spcAft>
                          <a:spcPts val="600"/>
                        </a:spcAft>
                      </a:pPr>
                      <a:r>
                        <a:rPr lang="en-CA" sz="1600" dirty="0">
                          <a:effectLst/>
                        </a:rPr>
                        <a:t>Group therapy</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Some benefit</a:t>
                      </a:r>
                      <a:endParaRPr lang="en-US" sz="16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600" dirty="0">
                          <a:effectLst/>
                        </a:rPr>
                        <a:t>Inconclusive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600" dirty="0">
                          <a:effectLst/>
                        </a:rPr>
                        <a:t>Weak empirical base</a:t>
                      </a: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867376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Treatment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20824299"/>
              </p:ext>
            </p:extLst>
          </p:nvPr>
        </p:nvGraphicFramePr>
        <p:xfrm>
          <a:off x="467542" y="1340769"/>
          <a:ext cx="7848873" cy="5328591"/>
        </p:xfrm>
        <a:graphic>
          <a:graphicData uri="http://schemas.openxmlformats.org/drawingml/2006/table">
            <a:tbl>
              <a:tblPr firstRow="1" firstCol="1" bandRow="1">
                <a:tableStyleId>{5C22544A-7EE6-4342-B048-85BDC9FD1C3A}</a:tableStyleId>
              </a:tblPr>
              <a:tblGrid>
                <a:gridCol w="2880322"/>
                <a:gridCol w="1444658"/>
                <a:gridCol w="1883445"/>
                <a:gridCol w="1640448"/>
              </a:tblGrid>
              <a:tr h="639431">
                <a:tc>
                  <a:txBody>
                    <a:bodyPr/>
                    <a:lstStyle/>
                    <a:p>
                      <a:pPr marL="0" marR="0" algn="ctr">
                        <a:spcBef>
                          <a:spcPts val="0"/>
                        </a:spcBef>
                        <a:spcAft>
                          <a:spcPts val="600"/>
                        </a:spcAft>
                      </a:pPr>
                      <a:r>
                        <a:rPr lang="en-CA" sz="1200" dirty="0">
                          <a:effectLst/>
                        </a:rPr>
                        <a:t>Treatment</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rPr>
                        <a:t>Benefit vs. Harm</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rPr>
                        <a:t>Scientific Status of Conclusion</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rPr>
                        <a:t>Advice for First Responder/Receiver Community</a:t>
                      </a:r>
                      <a:endParaRPr lang="en-US" sz="1200">
                        <a:effectLst/>
                        <a:latin typeface="Times New Roman"/>
                        <a:ea typeface="Times New Roman"/>
                      </a:endParaRPr>
                    </a:p>
                  </a:txBody>
                  <a:tcPr marL="68580" marR="68580" marT="0" marB="0"/>
                </a:tc>
              </a:tr>
              <a:tr h="639431">
                <a:tc>
                  <a:txBody>
                    <a:bodyPr/>
                    <a:lstStyle/>
                    <a:p>
                      <a:pPr marL="0" marR="0">
                        <a:spcBef>
                          <a:spcPts val="200"/>
                        </a:spcBef>
                        <a:spcAft>
                          <a:spcPts val="200"/>
                        </a:spcAft>
                      </a:pPr>
                      <a:r>
                        <a:rPr lang="en-GB" sz="1200" dirty="0">
                          <a:effectLst/>
                        </a:rPr>
                        <a:t>SSRIs</a:t>
                      </a:r>
                      <a:endParaRPr lang="en-US" sz="1200" dirty="0">
                        <a:effectLst/>
                        <a:latin typeface="Arial Narrow"/>
                        <a:ea typeface="Times New Roman"/>
                        <a:cs typeface="Times New Roman"/>
                      </a:endParaRPr>
                    </a:p>
                  </a:txBody>
                  <a:tcPr marL="68580" marR="68580" marT="0" marB="0"/>
                </a:tc>
                <a:tc>
                  <a:txBody>
                    <a:bodyPr/>
                    <a:lstStyle/>
                    <a:p>
                      <a:pPr marL="0" marR="0">
                        <a:spcBef>
                          <a:spcPts val="0"/>
                        </a:spcBef>
                        <a:spcAft>
                          <a:spcPts val="600"/>
                        </a:spcAft>
                      </a:pPr>
                      <a:r>
                        <a:rPr lang="en-CA" sz="1200">
                          <a:effectLst/>
                        </a:rPr>
                        <a:t>Significant benefit</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Strong scientific evidence, strongly recommended</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sym typeface="Wingdings"/>
                        </a:rPr>
                        <a:t></a:t>
                      </a:r>
                      <a:r>
                        <a:rPr lang="en-CA" sz="1200">
                          <a:effectLst/>
                        </a:rPr>
                        <a:t> - definitely use – empirically supported</a:t>
                      </a:r>
                      <a:endParaRPr lang="en-US" sz="1200">
                        <a:effectLst/>
                        <a:latin typeface="Times New Roman"/>
                        <a:ea typeface="Times New Roman"/>
                      </a:endParaRPr>
                    </a:p>
                  </a:txBody>
                  <a:tcPr marL="68580" marR="68580" marT="0" marB="0"/>
                </a:tc>
              </a:tr>
              <a:tr h="639431">
                <a:tc>
                  <a:txBody>
                    <a:bodyPr/>
                    <a:lstStyle/>
                    <a:p>
                      <a:pPr marL="0" marR="0">
                        <a:spcBef>
                          <a:spcPts val="200"/>
                        </a:spcBef>
                        <a:spcAft>
                          <a:spcPts val="200"/>
                        </a:spcAft>
                      </a:pPr>
                      <a:r>
                        <a:rPr lang="en-CA" sz="1200" dirty="0">
                          <a:effectLst/>
                        </a:rPr>
                        <a:t>SNRIs</a:t>
                      </a:r>
                      <a:endParaRPr lang="en-US" sz="1200" dirty="0">
                        <a:effectLst/>
                        <a:latin typeface="Arial Narrow"/>
                        <a:ea typeface="Times New Roman"/>
                        <a:cs typeface="Times New Roman"/>
                      </a:endParaRPr>
                    </a:p>
                  </a:txBody>
                  <a:tcPr marL="68580" marR="68580" marT="0" marB="0"/>
                </a:tc>
                <a:tc>
                  <a:txBody>
                    <a:bodyPr/>
                    <a:lstStyle/>
                    <a:p>
                      <a:pPr marL="0" marR="0">
                        <a:spcBef>
                          <a:spcPts val="0"/>
                        </a:spcBef>
                        <a:spcAft>
                          <a:spcPts val="600"/>
                        </a:spcAft>
                      </a:pPr>
                      <a:r>
                        <a:rPr lang="en-CA" sz="1200">
                          <a:effectLst/>
                        </a:rPr>
                        <a:t>Significant benefit</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Strong scientific evidence, strongly recommended</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sym typeface="Wingdings"/>
                        </a:rPr>
                        <a:t></a:t>
                      </a:r>
                      <a:r>
                        <a:rPr lang="en-CA" sz="1200">
                          <a:effectLst/>
                        </a:rPr>
                        <a:t> - definitely use – empirically supported</a:t>
                      </a:r>
                      <a:endParaRPr lang="en-US" sz="1200">
                        <a:effectLst/>
                        <a:latin typeface="Times New Roman"/>
                        <a:ea typeface="Times New Roman"/>
                      </a:endParaRPr>
                    </a:p>
                  </a:txBody>
                  <a:tcPr marL="68580" marR="68580" marT="0" marB="0"/>
                </a:tc>
              </a:tr>
              <a:tr h="1065718">
                <a:tc>
                  <a:txBody>
                    <a:bodyPr/>
                    <a:lstStyle/>
                    <a:p>
                      <a:pPr marL="0" marR="0">
                        <a:spcBef>
                          <a:spcPts val="0"/>
                        </a:spcBef>
                        <a:spcAft>
                          <a:spcPts val="600"/>
                        </a:spcAft>
                      </a:pPr>
                      <a:r>
                        <a:rPr lang="en-US" sz="1200" dirty="0">
                          <a:effectLst/>
                        </a:rPr>
                        <a:t>Mirtazapine, </a:t>
                      </a:r>
                      <a:r>
                        <a:rPr lang="en-US" sz="1200" dirty="0" err="1">
                          <a:effectLst/>
                        </a:rPr>
                        <a:t>Prazosin</a:t>
                      </a:r>
                      <a:r>
                        <a:rPr lang="en-US" sz="1200" dirty="0">
                          <a:effectLst/>
                        </a:rPr>
                        <a:t> (for sleep/nightmares), Tricyclic antidepressants TCAs, </a:t>
                      </a:r>
                      <a:r>
                        <a:rPr lang="en-US" sz="1200" dirty="0" err="1">
                          <a:effectLst/>
                        </a:rPr>
                        <a:t>Nefazodone</a:t>
                      </a:r>
                      <a:r>
                        <a:rPr lang="en-US" sz="1200" dirty="0">
                          <a:effectLst/>
                        </a:rPr>
                        <a:t> (potential for drug-drug, drug-diet interactions**), MAOIs (</a:t>
                      </a:r>
                      <a:r>
                        <a:rPr lang="en-US" sz="1200" dirty="0" err="1">
                          <a:effectLst/>
                        </a:rPr>
                        <a:t>phenelzeine</a:t>
                      </a:r>
                      <a:r>
                        <a:rPr lang="en-US" sz="1200" dirty="0">
                          <a:effectLst/>
                        </a:rPr>
                        <a:t>)**</a:t>
                      </a:r>
                      <a:endParaRPr lang="en-US" sz="12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200" dirty="0">
                          <a:effectLst/>
                        </a:rPr>
                        <a:t>Some benefit</a:t>
                      </a:r>
                      <a:endParaRPr lang="en-US" sz="12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Fair evidence</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sym typeface="Wingdings"/>
                        </a:rPr>
                        <a:t></a:t>
                      </a:r>
                      <a:r>
                        <a:rPr lang="en-CA" sz="1200">
                          <a:effectLst/>
                        </a:rPr>
                        <a:t> - recommended</a:t>
                      </a:r>
                      <a:endParaRPr lang="en-US" sz="1200">
                        <a:effectLst/>
                        <a:latin typeface="Times New Roman"/>
                        <a:ea typeface="Times New Roman"/>
                      </a:endParaRPr>
                    </a:p>
                  </a:txBody>
                  <a:tcPr marL="68580" marR="68580" marT="0" marB="0"/>
                </a:tc>
              </a:tr>
              <a:tr h="426287">
                <a:tc>
                  <a:txBody>
                    <a:bodyPr/>
                    <a:lstStyle/>
                    <a:p>
                      <a:pPr marL="0" marR="0">
                        <a:spcBef>
                          <a:spcPts val="0"/>
                        </a:spcBef>
                        <a:spcAft>
                          <a:spcPts val="600"/>
                        </a:spcAft>
                      </a:pPr>
                      <a:r>
                        <a:rPr lang="en-US" sz="1200">
                          <a:effectLst/>
                        </a:rPr>
                        <a:t>Prazosin (global PTSD)</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dirty="0">
                          <a:effectLst/>
                        </a:rPr>
                        <a:t>Unknown benefit</a:t>
                      </a:r>
                      <a:endParaRPr lang="en-US" sz="1200" dirty="0">
                        <a:effectLst/>
                        <a:latin typeface="Times New Roman"/>
                        <a:ea typeface="Times New Roman"/>
                      </a:endParaRPr>
                    </a:p>
                  </a:txBody>
                  <a:tcPr marL="68580" marR="68580" marT="0" marB="0"/>
                </a:tc>
                <a:tc>
                  <a:txBody>
                    <a:bodyPr/>
                    <a:lstStyle/>
                    <a:p>
                      <a:pPr marL="0" marR="0">
                        <a:spcBef>
                          <a:spcPts val="0"/>
                        </a:spcBef>
                        <a:spcAft>
                          <a:spcPts val="600"/>
                        </a:spcAft>
                      </a:pPr>
                      <a:r>
                        <a:rPr lang="en-CA" sz="1200" dirty="0">
                          <a:effectLst/>
                        </a:rPr>
                        <a:t>Some evidence but too close to determine</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a:effectLst/>
                        </a:rPr>
                        <a:t> </a:t>
                      </a:r>
                      <a:endParaRPr lang="en-US" sz="1200">
                        <a:effectLst/>
                        <a:latin typeface="Times New Roman"/>
                        <a:ea typeface="Times New Roman"/>
                      </a:endParaRPr>
                    </a:p>
                  </a:txBody>
                  <a:tcPr marL="68580" marR="68580" marT="0" marB="0"/>
                </a:tc>
              </a:tr>
              <a:tr h="639431">
                <a:tc>
                  <a:txBody>
                    <a:bodyPr/>
                    <a:lstStyle/>
                    <a:p>
                      <a:pPr marL="0" marR="0">
                        <a:spcBef>
                          <a:spcPts val="0"/>
                        </a:spcBef>
                        <a:spcAft>
                          <a:spcPts val="600"/>
                        </a:spcAft>
                      </a:pPr>
                      <a:r>
                        <a:rPr lang="en-US" sz="1200">
                          <a:effectLst/>
                        </a:rPr>
                        <a:t>Benzodiazepines*, Tiagabine, Guanfacine, Valproate, Topiramate, Risperidone</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No benefit and POTENTIAL HARM</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dirty="0">
                          <a:effectLst/>
                        </a:rPr>
                        <a:t>Not recommended</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1200" dirty="0">
                          <a:effectLst/>
                        </a:rPr>
                        <a:t> </a:t>
                      </a:r>
                      <a:endParaRPr lang="en-US" sz="1200" dirty="0">
                        <a:effectLst/>
                        <a:latin typeface="Times New Roman"/>
                        <a:ea typeface="Times New Roman"/>
                      </a:endParaRPr>
                    </a:p>
                  </a:txBody>
                  <a:tcPr marL="68580" marR="68580" marT="0" marB="0"/>
                </a:tc>
              </a:tr>
              <a:tr h="1278862">
                <a:tc>
                  <a:txBody>
                    <a:bodyPr/>
                    <a:lstStyle/>
                    <a:p>
                      <a:pPr marL="0" marR="0">
                        <a:spcBef>
                          <a:spcPts val="0"/>
                        </a:spcBef>
                        <a:spcAft>
                          <a:spcPts val="600"/>
                        </a:spcAft>
                      </a:pPr>
                      <a:r>
                        <a:rPr lang="en-US" sz="1200">
                          <a:effectLst/>
                        </a:rPr>
                        <a:t>Atypical antipsychotics (Except Risperidone), Conventional antipsychotics. Busiprome, Non-Benzodiazepine hypnotics.Bupropion, Trazodone (adjunctive).Gabapentin, Lamotrigine. Propranolol, Clonidine</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Unknown benefit</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CA" sz="1200">
                          <a:effectLst/>
                        </a:rPr>
                        <a:t> </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1200" dirty="0">
                          <a:effectLst/>
                        </a:rPr>
                        <a:t>Lacking evidence, benefits/harms undetermined</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6058071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Diagnosing PTSD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55087612"/>
              </p:ext>
            </p:extLst>
          </p:nvPr>
        </p:nvGraphicFramePr>
        <p:xfrm>
          <a:off x="539552" y="1412776"/>
          <a:ext cx="7560840" cy="3814031"/>
        </p:xfrm>
        <a:graphic>
          <a:graphicData uri="http://schemas.openxmlformats.org/drawingml/2006/table">
            <a:tbl>
              <a:tblPr firstRow="1" firstCol="1" bandRow="1" bandCol="1">
                <a:tableStyleId>{5C22544A-7EE6-4342-B048-85BDC9FD1C3A}</a:tableStyleId>
              </a:tblPr>
              <a:tblGrid>
                <a:gridCol w="2129814"/>
                <a:gridCol w="851926"/>
                <a:gridCol w="1171398"/>
                <a:gridCol w="1597360"/>
                <a:gridCol w="1810342"/>
              </a:tblGrid>
              <a:tr h="1122846">
                <a:tc>
                  <a:txBody>
                    <a:bodyPr/>
                    <a:lstStyle/>
                    <a:p>
                      <a:pPr marL="0" marR="0">
                        <a:lnSpc>
                          <a:spcPct val="115000"/>
                        </a:lnSpc>
                        <a:spcBef>
                          <a:spcPts val="200"/>
                        </a:spcBef>
                        <a:spcAft>
                          <a:spcPts val="200"/>
                        </a:spcAft>
                      </a:pPr>
                      <a:r>
                        <a:rPr lang="en-CA" sz="2000" dirty="0">
                          <a:effectLst/>
                        </a:rPr>
                        <a:t>Measure</a:t>
                      </a:r>
                      <a:endParaRPr lang="en-US" sz="2000" dirty="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000">
                          <a:effectLst/>
                        </a:rPr>
                        <a:t># of Items</a:t>
                      </a:r>
                      <a:endParaRPr lang="en-US" sz="20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000">
                          <a:effectLst/>
                        </a:rPr>
                        <a:t>Type/ </a:t>
                      </a:r>
                      <a:br>
                        <a:rPr lang="en-CA" sz="2000">
                          <a:effectLst/>
                        </a:rPr>
                      </a:br>
                      <a:r>
                        <a:rPr lang="en-CA" sz="2000">
                          <a:effectLst/>
                        </a:rPr>
                        <a:t>Time</a:t>
                      </a:r>
                      <a:endParaRPr lang="en-US" sz="2000">
                        <a:effectLst/>
                        <a:latin typeface="Arial Narrow"/>
                        <a:ea typeface="Times New Roman"/>
                        <a:cs typeface="Times New Roman"/>
                      </a:endParaRPr>
                    </a:p>
                  </a:txBody>
                  <a:tcPr marL="8890" marR="8890" marT="0" marB="0"/>
                </a:tc>
                <a:tc>
                  <a:txBody>
                    <a:bodyPr/>
                    <a:lstStyle/>
                    <a:p>
                      <a:pPr marL="0" marR="0">
                        <a:lnSpc>
                          <a:spcPct val="115000"/>
                        </a:lnSpc>
                        <a:spcBef>
                          <a:spcPts val="200"/>
                        </a:spcBef>
                        <a:spcAft>
                          <a:spcPts val="200"/>
                        </a:spcAft>
                      </a:pPr>
                      <a:r>
                        <a:rPr lang="en-CA" sz="2000">
                          <a:effectLst/>
                        </a:rPr>
                        <a:t>Reliability/ Validity Evidence</a:t>
                      </a:r>
                      <a:endParaRPr lang="en-US" sz="20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000" dirty="0">
                          <a:effectLst/>
                        </a:rPr>
                        <a:t>Recommended for First Responders</a:t>
                      </a:r>
                      <a:endParaRPr lang="en-US" sz="2000" dirty="0">
                        <a:effectLst/>
                        <a:latin typeface="Arial Narrow"/>
                        <a:ea typeface="Times New Roman"/>
                        <a:cs typeface="Times New Roman"/>
                      </a:endParaRPr>
                    </a:p>
                  </a:txBody>
                  <a:tcPr marL="68580" marR="68580" marT="0" marB="0"/>
                </a:tc>
              </a:tr>
              <a:tr h="1109402">
                <a:tc>
                  <a:txBody>
                    <a:bodyPr/>
                    <a:lstStyle/>
                    <a:p>
                      <a:pPr marL="0" marR="0">
                        <a:lnSpc>
                          <a:spcPct val="115000"/>
                        </a:lnSpc>
                        <a:spcBef>
                          <a:spcPts val="200"/>
                        </a:spcBef>
                        <a:spcAft>
                          <a:spcPts val="200"/>
                        </a:spcAft>
                      </a:pPr>
                      <a:r>
                        <a:rPr lang="en-GB" sz="2000" dirty="0">
                          <a:effectLst/>
                        </a:rPr>
                        <a:t>PTSD </a:t>
                      </a:r>
                      <a:r>
                        <a:rPr lang="en-GB" sz="2000" dirty="0" smtClean="0">
                          <a:effectLst/>
                        </a:rPr>
                        <a:t>Checklist (PCL)</a:t>
                      </a:r>
                      <a:endParaRPr lang="en-US" sz="2000" dirty="0">
                        <a:effectLst/>
                        <a:latin typeface="Arial Narrow"/>
                        <a:ea typeface="Times New Roman"/>
                        <a:cs typeface="Times New Roman"/>
                      </a:endParaRPr>
                    </a:p>
                  </a:txBody>
                  <a:tcPr marL="73025" marR="8890" marT="0" marB="0"/>
                </a:tc>
                <a:tc>
                  <a:txBody>
                    <a:bodyPr/>
                    <a:lstStyle/>
                    <a:p>
                      <a:pPr marL="0" marR="0">
                        <a:lnSpc>
                          <a:spcPct val="115000"/>
                        </a:lnSpc>
                        <a:spcBef>
                          <a:spcPts val="200"/>
                        </a:spcBef>
                        <a:spcAft>
                          <a:spcPts val="200"/>
                        </a:spcAft>
                      </a:pPr>
                      <a:r>
                        <a:rPr lang="en-CA" sz="2000" dirty="0">
                          <a:effectLst/>
                        </a:rPr>
                        <a:t>17</a:t>
                      </a:r>
                      <a:endParaRPr lang="en-US" sz="2000" dirty="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GB" sz="2000" dirty="0">
                          <a:effectLst/>
                        </a:rPr>
                        <a:t>Self-report/</a:t>
                      </a:r>
                      <a:br>
                        <a:rPr lang="en-GB" sz="2000" dirty="0">
                          <a:effectLst/>
                        </a:rPr>
                      </a:br>
                      <a:r>
                        <a:rPr lang="en-GB" sz="2000" dirty="0">
                          <a:effectLst/>
                        </a:rPr>
                        <a:t>10 </a:t>
                      </a:r>
                      <a:r>
                        <a:rPr lang="en-GB" sz="2000" dirty="0" smtClean="0">
                          <a:effectLst/>
                        </a:rPr>
                        <a:t>min</a:t>
                      </a:r>
                      <a:endParaRPr lang="en-US" sz="2000" dirty="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000" dirty="0">
                          <a:effectLst/>
                        </a:rPr>
                        <a:t>High/ High</a:t>
                      </a:r>
                      <a:endParaRPr lang="en-US" sz="2000" dirty="0">
                        <a:effectLst/>
                        <a:latin typeface="Arial Narrow"/>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CA" sz="2000">
                          <a:effectLst/>
                          <a:sym typeface="Wingdings"/>
                        </a:rPr>
                        <a:t></a:t>
                      </a:r>
                      <a:endParaRPr lang="en-US" sz="2000">
                        <a:effectLst/>
                        <a:latin typeface="Times New Roman"/>
                        <a:ea typeface="Times New Roman"/>
                      </a:endParaRPr>
                    </a:p>
                  </a:txBody>
                  <a:tcPr marL="68580" marR="68580" marT="0" marB="0"/>
                </a:tc>
              </a:tr>
              <a:tr h="1224136">
                <a:tc>
                  <a:txBody>
                    <a:bodyPr/>
                    <a:lstStyle/>
                    <a:p>
                      <a:pPr marL="0" marR="0">
                        <a:lnSpc>
                          <a:spcPct val="115000"/>
                        </a:lnSpc>
                        <a:spcBef>
                          <a:spcPts val="200"/>
                        </a:spcBef>
                        <a:spcAft>
                          <a:spcPts val="200"/>
                        </a:spcAft>
                      </a:pPr>
                      <a:r>
                        <a:rPr lang="en-GB" sz="2000" dirty="0">
                          <a:effectLst/>
                        </a:rPr>
                        <a:t>Clinician Administered PTSD Scale (</a:t>
                      </a:r>
                      <a:r>
                        <a:rPr lang="en-GB" sz="2000" dirty="0" smtClean="0">
                          <a:effectLst/>
                        </a:rPr>
                        <a:t>CAPS)</a:t>
                      </a:r>
                      <a:endParaRPr lang="en-US" sz="2000" dirty="0">
                        <a:effectLst/>
                        <a:latin typeface="Arial Narrow"/>
                        <a:ea typeface="Times New Roman"/>
                        <a:cs typeface="Times New Roman"/>
                      </a:endParaRPr>
                    </a:p>
                  </a:txBody>
                  <a:tcPr marL="73025" marR="8890" marT="0" marB="0"/>
                </a:tc>
                <a:tc>
                  <a:txBody>
                    <a:bodyPr/>
                    <a:lstStyle/>
                    <a:p>
                      <a:pPr marL="0" marR="0">
                        <a:lnSpc>
                          <a:spcPct val="115000"/>
                        </a:lnSpc>
                        <a:spcBef>
                          <a:spcPts val="200"/>
                        </a:spcBef>
                        <a:spcAft>
                          <a:spcPts val="200"/>
                        </a:spcAft>
                      </a:pPr>
                      <a:r>
                        <a:rPr lang="en-CA" sz="2000">
                          <a:effectLst/>
                        </a:rPr>
                        <a:t>30</a:t>
                      </a:r>
                      <a:endParaRPr lang="en-US" sz="20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GB" sz="2000">
                          <a:effectLst/>
                        </a:rPr>
                        <a:t>Clinician given/ </a:t>
                      </a:r>
                      <a:br>
                        <a:rPr lang="en-GB" sz="2000">
                          <a:effectLst/>
                        </a:rPr>
                      </a:br>
                      <a:r>
                        <a:rPr lang="en-GB" sz="2000">
                          <a:effectLst/>
                        </a:rPr>
                        <a:t>1 hr</a:t>
                      </a:r>
                      <a:endParaRPr lang="en-US" sz="2000">
                        <a:effectLst/>
                        <a:latin typeface="Arial Narrow"/>
                        <a:ea typeface="Times New Roman"/>
                        <a:cs typeface="Times New Roman"/>
                      </a:endParaRPr>
                    </a:p>
                  </a:txBody>
                  <a:tcPr marL="68580" marR="68580" marT="0" marB="0"/>
                </a:tc>
                <a:tc>
                  <a:txBody>
                    <a:bodyPr/>
                    <a:lstStyle/>
                    <a:p>
                      <a:pPr marL="0" marR="0">
                        <a:lnSpc>
                          <a:spcPct val="115000"/>
                        </a:lnSpc>
                        <a:spcBef>
                          <a:spcPts val="200"/>
                        </a:spcBef>
                        <a:spcAft>
                          <a:spcPts val="200"/>
                        </a:spcAft>
                      </a:pPr>
                      <a:r>
                        <a:rPr lang="en-CA" sz="2000" dirty="0">
                          <a:effectLst/>
                        </a:rPr>
                        <a:t>High/ </a:t>
                      </a:r>
                      <a:r>
                        <a:rPr lang="en-GB" sz="2000" dirty="0">
                          <a:effectLst/>
                        </a:rPr>
                        <a:t>High</a:t>
                      </a:r>
                      <a:endParaRPr lang="en-US" sz="2000" dirty="0">
                        <a:effectLst/>
                        <a:latin typeface="Arial Narrow"/>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CA" sz="2000" dirty="0">
                          <a:effectLst/>
                          <a:sym typeface="Wingdings"/>
                        </a:rPr>
                        <a:t></a:t>
                      </a:r>
                      <a:endParaRPr lang="en-US" sz="2000" dirty="0">
                        <a:effectLst/>
                        <a:latin typeface="Times New Roman"/>
                        <a:ea typeface="Times New Roman"/>
                      </a:endParaRPr>
                    </a:p>
                  </a:txBody>
                  <a:tcPr marL="68580" marR="68580" marT="0" marB="0"/>
                </a:tc>
              </a:tr>
              <a:tr h="357647">
                <a:tc gridSpan="5">
                  <a:txBody>
                    <a:bodyPr/>
                    <a:lstStyle/>
                    <a:p>
                      <a:pPr marL="0" marR="0">
                        <a:lnSpc>
                          <a:spcPct val="115000"/>
                        </a:lnSpc>
                        <a:spcBef>
                          <a:spcPts val="200"/>
                        </a:spcBef>
                        <a:spcAft>
                          <a:spcPts val="200"/>
                        </a:spcAft>
                      </a:pPr>
                      <a:r>
                        <a:rPr lang="en-CA" sz="1600" dirty="0">
                          <a:effectLst/>
                        </a:rPr>
                        <a:t>*Full scale obtained and available.</a:t>
                      </a:r>
                      <a:endParaRPr lang="en-US" sz="1600" dirty="0">
                        <a:effectLst/>
                        <a:latin typeface="Arial Narrow"/>
                        <a:ea typeface="Times New Roman"/>
                        <a:cs typeface="Times New Roman"/>
                      </a:endParaRPr>
                    </a:p>
                  </a:txBody>
                  <a:tcPr marL="73025" marR="889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4265424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 - 2</a:t>
            </a:r>
            <a:endParaRPr lang="en-US" dirty="0"/>
          </a:p>
        </p:txBody>
      </p:sp>
      <p:sp>
        <p:nvSpPr>
          <p:cNvPr id="3" name="Content Placeholder 2"/>
          <p:cNvSpPr>
            <a:spLocks noGrp="1"/>
          </p:cNvSpPr>
          <p:nvPr>
            <p:ph idx="1"/>
          </p:nvPr>
        </p:nvSpPr>
        <p:spPr/>
        <p:txBody>
          <a:bodyPr>
            <a:normAutofit/>
          </a:bodyPr>
          <a:lstStyle/>
          <a:p>
            <a:r>
              <a:rPr lang="en-US" sz="2400" dirty="0" smtClean="0"/>
              <a:t>Exposure to traumatic stress requires immediate assessment</a:t>
            </a:r>
            <a:endParaRPr lang="en-US" sz="2400" dirty="0"/>
          </a:p>
          <a:p>
            <a:r>
              <a:rPr lang="en-US" sz="2400" dirty="0" smtClean="0"/>
              <a:t>Personnel showing danger signs should be referred to professionals immediately</a:t>
            </a:r>
          </a:p>
          <a:p>
            <a:r>
              <a:rPr lang="en-US" sz="2400" dirty="0" smtClean="0"/>
              <a:t>Personnel requiring treatment should receive CBT from professionals</a:t>
            </a:r>
          </a:p>
          <a:p>
            <a:r>
              <a:rPr lang="en-US" sz="2400" dirty="0" smtClean="0"/>
              <a:t>Other supports such as education and social supports ok for anyone</a:t>
            </a:r>
          </a:p>
          <a:p>
            <a:r>
              <a:rPr lang="en-US" sz="2400" dirty="0" smtClean="0"/>
              <a:t>Personnel NOT showing symptoms should not be formally treated</a:t>
            </a:r>
          </a:p>
          <a:p>
            <a:r>
              <a:rPr lang="en-US" sz="2400" dirty="0" smtClean="0"/>
              <a:t>Psychological debriefing should NOT be used</a:t>
            </a:r>
            <a:endParaRPr lang="en-US"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188640"/>
            <a:ext cx="137021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412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 - General</a:t>
            </a:r>
            <a:endParaRPr lang="en-US" dirty="0"/>
          </a:p>
        </p:txBody>
      </p:sp>
      <p:sp>
        <p:nvSpPr>
          <p:cNvPr id="3" name="Content Placeholder 2"/>
          <p:cNvSpPr>
            <a:spLocks noGrp="1"/>
          </p:cNvSpPr>
          <p:nvPr>
            <p:ph idx="1"/>
          </p:nvPr>
        </p:nvSpPr>
        <p:spPr/>
        <p:txBody>
          <a:bodyPr>
            <a:normAutofit/>
          </a:bodyPr>
          <a:lstStyle/>
          <a:p>
            <a:r>
              <a:rPr lang="en-US" sz="2400" dirty="0"/>
              <a:t>C</a:t>
            </a:r>
            <a:r>
              <a:rPr lang="en-US" sz="2400" dirty="0" smtClean="0"/>
              <a:t>reate the culture necessary to manage PTSD</a:t>
            </a:r>
          </a:p>
          <a:p>
            <a:r>
              <a:rPr lang="en-US" sz="2400" dirty="0" smtClean="0"/>
              <a:t>Form and adopt coherent policies and practices</a:t>
            </a:r>
          </a:p>
          <a:p>
            <a:r>
              <a:rPr lang="en-US" sz="2400" dirty="0" smtClean="0"/>
              <a:t>Include traumatic stress experts as part of team</a:t>
            </a:r>
          </a:p>
          <a:p>
            <a:endParaRPr lang="en-US" sz="2400" dirty="0"/>
          </a:p>
        </p:txBody>
      </p:sp>
    </p:spTree>
    <p:extLst>
      <p:ext uri="{BB962C8B-B14F-4D97-AF65-F5344CB8AC3E}">
        <p14:creationId xmlns:p14="http://schemas.microsoft.com/office/powerpoint/2010/main" xmlns="" val="1375122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 - Specific</a:t>
            </a:r>
            <a:endParaRPr lang="en-US" dirty="0"/>
          </a:p>
        </p:txBody>
      </p:sp>
      <p:sp>
        <p:nvSpPr>
          <p:cNvPr id="3" name="Content Placeholder 2"/>
          <p:cNvSpPr>
            <a:spLocks noGrp="1"/>
          </p:cNvSpPr>
          <p:nvPr>
            <p:ph idx="1"/>
          </p:nvPr>
        </p:nvSpPr>
        <p:spPr/>
        <p:txBody>
          <a:bodyPr>
            <a:normAutofit/>
          </a:bodyPr>
          <a:lstStyle/>
          <a:p>
            <a:r>
              <a:rPr lang="en-US" sz="2400" dirty="0" smtClean="0"/>
              <a:t>Baseline scan of emergency responder community PTSD practices and services</a:t>
            </a:r>
          </a:p>
          <a:p>
            <a:r>
              <a:rPr lang="en-US" sz="2400" dirty="0" smtClean="0"/>
              <a:t>Validate “best practice” guidelines with experts</a:t>
            </a:r>
          </a:p>
          <a:p>
            <a:r>
              <a:rPr lang="en-US" sz="2400" dirty="0" smtClean="0"/>
              <a:t>Scan PTSD services practices and services as implemented in military</a:t>
            </a:r>
          </a:p>
          <a:p>
            <a:r>
              <a:rPr lang="en-US" sz="2400" dirty="0" smtClean="0"/>
              <a:t>Evaluate efficacy of prevention efforts</a:t>
            </a:r>
          </a:p>
          <a:p>
            <a:r>
              <a:rPr lang="en-US" sz="2400" dirty="0" smtClean="0"/>
              <a:t>Develop or validate screening and diagnostic tools</a:t>
            </a:r>
          </a:p>
          <a:p>
            <a:r>
              <a:rPr lang="en-US" sz="2400" dirty="0" smtClean="0"/>
              <a:t>Evaluate efficacy of PTSD treatments for emergency responders</a:t>
            </a:r>
          </a:p>
          <a:p>
            <a:endParaRPr lang="en-US" sz="2400" dirty="0"/>
          </a:p>
        </p:txBody>
      </p:sp>
    </p:spTree>
    <p:extLst>
      <p:ext uri="{BB962C8B-B14F-4D97-AF65-F5344CB8AC3E}">
        <p14:creationId xmlns:p14="http://schemas.microsoft.com/office/powerpoint/2010/main" xmlns="" val="3459331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Projects</a:t>
            </a:r>
            <a:endParaRPr lang="en-US" dirty="0"/>
          </a:p>
        </p:txBody>
      </p:sp>
      <p:sp>
        <p:nvSpPr>
          <p:cNvPr id="3" name="Content Placeholder 2"/>
          <p:cNvSpPr>
            <a:spLocks noGrp="1"/>
          </p:cNvSpPr>
          <p:nvPr>
            <p:ph idx="1"/>
          </p:nvPr>
        </p:nvSpPr>
        <p:spPr/>
        <p:txBody>
          <a:bodyPr>
            <a:normAutofit/>
          </a:bodyPr>
          <a:lstStyle/>
          <a:p>
            <a:r>
              <a:rPr lang="en-US" sz="2800" dirty="0" smtClean="0"/>
              <a:t>How much trauma and stress is too much?</a:t>
            </a:r>
          </a:p>
          <a:p>
            <a:r>
              <a:rPr lang="en-US" sz="2800" dirty="0" smtClean="0"/>
              <a:t>What levels of exposure are safe?</a:t>
            </a:r>
          </a:p>
          <a:p>
            <a:r>
              <a:rPr lang="en-US" sz="2800" dirty="0" smtClean="0"/>
              <a:t>Is it possible to create a tool for leaders to gauge cumulative exposure?</a:t>
            </a:r>
          </a:p>
          <a:p>
            <a:endParaRPr lang="en-US" sz="2800" dirty="0"/>
          </a:p>
          <a:p>
            <a:r>
              <a:rPr lang="en-US" sz="2800" dirty="0" smtClean="0"/>
              <a:t>Tracking systems for identifying “at-risk” personnel</a:t>
            </a:r>
          </a:p>
          <a:p>
            <a:endParaRPr lang="en-US" sz="2400" dirty="0"/>
          </a:p>
        </p:txBody>
      </p:sp>
    </p:spTree>
    <p:extLst>
      <p:ext uri="{BB962C8B-B14F-4D97-AF65-F5344CB8AC3E}">
        <p14:creationId xmlns:p14="http://schemas.microsoft.com/office/powerpoint/2010/main" xmlns="" val="916282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or validate tools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55576" y="1700808"/>
            <a:ext cx="7200800" cy="4536504"/>
          </a:xfrm>
          <a:prstGeom prst="rect">
            <a:avLst/>
          </a:prstGeom>
        </p:spPr>
      </p:pic>
    </p:spTree>
    <p:extLst>
      <p:ext uri="{BB962C8B-B14F-4D97-AF65-F5344CB8AC3E}">
        <p14:creationId xmlns:p14="http://schemas.microsoft.com/office/powerpoint/2010/main" xmlns="" val="2023259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CA" dirty="0"/>
              <a:t>Organizations required to expose their personnel to high levels of risk and potential trauma need to work to create a culture of acceptance around the traumatic stress continuum and to work to provide a safe and supportive place for personnel to work through their natural reactions to traumatic exposure. </a:t>
            </a:r>
            <a:endParaRPr lang="en-CA" dirty="0" smtClean="0"/>
          </a:p>
          <a:p>
            <a:endParaRPr lang="en-CA" dirty="0"/>
          </a:p>
          <a:p>
            <a:r>
              <a:rPr lang="en-CA" dirty="0" smtClean="0"/>
              <a:t>This </a:t>
            </a:r>
            <a:r>
              <a:rPr lang="en-CA" dirty="0"/>
              <a:t>review is a signal of the increased interest and concern about PTSD within the emergency responder community and will hopefully contribute to further planning, conversation, and the use of evidence-based treatment that will protect and support emergency </a:t>
            </a:r>
            <a:r>
              <a:rPr lang="en-CA" dirty="0" smtClean="0"/>
              <a:t>responders </a:t>
            </a:r>
            <a:r>
              <a:rPr lang="en-CA" smtClean="0"/>
              <a:t>from traumatic stress and PTSD.</a:t>
            </a:r>
            <a:endParaRPr lang="en-US" dirty="0"/>
          </a:p>
          <a:p>
            <a:endParaRPr lang="en-US" dirty="0"/>
          </a:p>
        </p:txBody>
      </p:sp>
    </p:spTree>
    <p:extLst>
      <p:ext uri="{BB962C8B-B14F-4D97-AF65-F5344CB8AC3E}">
        <p14:creationId xmlns:p14="http://schemas.microsoft.com/office/powerpoint/2010/main" xmlns="" val="714944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triggers PTSD?</a:t>
            </a:r>
            <a:endParaRPr lang="en-CA" dirty="0"/>
          </a:p>
        </p:txBody>
      </p:sp>
      <p:sp>
        <p:nvSpPr>
          <p:cNvPr id="3" name="Content Placeholder 2"/>
          <p:cNvSpPr>
            <a:spLocks noGrp="1"/>
          </p:cNvSpPr>
          <p:nvPr>
            <p:ph idx="1"/>
          </p:nvPr>
        </p:nvSpPr>
        <p:spPr/>
        <p:txBody>
          <a:bodyPr>
            <a:normAutofit lnSpcReduction="10000"/>
          </a:bodyPr>
          <a:lstStyle/>
          <a:p>
            <a:r>
              <a:rPr lang="en-US" sz="2400" dirty="0" smtClean="0"/>
              <a:t>PTSD can be triggered by any one of the following:</a:t>
            </a:r>
          </a:p>
          <a:p>
            <a:pPr lvl="1"/>
            <a:r>
              <a:rPr lang="en-CA" sz="2400" dirty="0" smtClean="0"/>
              <a:t>directly experiencing a traumatic event; </a:t>
            </a:r>
          </a:p>
          <a:p>
            <a:pPr lvl="1"/>
            <a:r>
              <a:rPr lang="en-CA" sz="2400" dirty="0" smtClean="0"/>
              <a:t>witnessing a traumatic event in person; </a:t>
            </a:r>
          </a:p>
          <a:p>
            <a:pPr lvl="1"/>
            <a:r>
              <a:rPr lang="en-CA" sz="2400" dirty="0" smtClean="0"/>
              <a:t>learning that a traumatic event (violent or accidental) happened to a loved one; </a:t>
            </a:r>
          </a:p>
          <a:p>
            <a:pPr lvl="1"/>
            <a:r>
              <a:rPr lang="en-CA" sz="2400" dirty="0" smtClean="0"/>
              <a:t>experiencing repeated or extreme exposure to details of a traumatic event </a:t>
            </a:r>
          </a:p>
          <a:p>
            <a:pPr lvl="1"/>
            <a:endParaRPr lang="en-CA" sz="2400" dirty="0"/>
          </a:p>
          <a:p>
            <a:pPr lvl="1"/>
            <a:endParaRPr lang="en-CA" sz="2400" dirty="0" smtClean="0"/>
          </a:p>
          <a:p>
            <a:pPr lvl="1"/>
            <a:r>
              <a:rPr lang="en-CA" sz="2400" dirty="0"/>
              <a:t>PTSD can occur because of both </a:t>
            </a:r>
            <a:r>
              <a:rPr lang="en-CA" sz="2400" u="sng" dirty="0"/>
              <a:t>direct</a:t>
            </a:r>
            <a:r>
              <a:rPr lang="en-CA" sz="2400" dirty="0"/>
              <a:t> (e.g., interacting with victims at the scene) and </a:t>
            </a:r>
            <a:r>
              <a:rPr lang="en-CA" sz="2400" u="sng" dirty="0"/>
              <a:t>indirect</a:t>
            </a:r>
            <a:r>
              <a:rPr lang="en-CA" sz="2400" dirty="0"/>
              <a:t> (e.g., helping victims after) interaction </a:t>
            </a:r>
            <a:endParaRPr lang="en-CA" sz="2400" dirty="0" smtClean="0"/>
          </a:p>
          <a:p>
            <a:pPr lvl="1"/>
            <a:endParaRPr lang="en-US" dirty="0" smtClean="0"/>
          </a:p>
          <a:p>
            <a:pPr lvl="1"/>
            <a:endParaRPr lang="en-CA" dirty="0"/>
          </a:p>
        </p:txBody>
      </p:sp>
    </p:spTree>
    <p:extLst>
      <p:ext uri="{BB962C8B-B14F-4D97-AF65-F5344CB8AC3E}">
        <p14:creationId xmlns:p14="http://schemas.microsoft.com/office/powerpoint/2010/main" xmlns="" val="385438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PTSD *</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xmlns="" val="636628991"/>
              </p:ext>
            </p:extLst>
          </p:nvPr>
        </p:nvGraphicFramePr>
        <p:xfrm>
          <a:off x="395536" y="1772816"/>
          <a:ext cx="7704855" cy="4032448"/>
        </p:xfrm>
        <a:graphic>
          <a:graphicData uri="http://schemas.openxmlformats.org/drawingml/2006/table">
            <a:tbl>
              <a:tblPr firstRow="1" bandCol="1">
                <a:tableStyleId>{5C22544A-7EE6-4342-B048-85BDC9FD1C3A}</a:tableStyleId>
              </a:tblPr>
              <a:tblGrid>
                <a:gridCol w="2562578"/>
                <a:gridCol w="2402773"/>
                <a:gridCol w="2739504"/>
              </a:tblGrid>
              <a:tr h="788958">
                <a:tc>
                  <a:txBody>
                    <a:bodyPr/>
                    <a:lstStyle/>
                    <a:p>
                      <a:pPr marL="0" marR="0" algn="ctr">
                        <a:spcBef>
                          <a:spcPts val="0"/>
                        </a:spcBef>
                        <a:spcAft>
                          <a:spcPts val="600"/>
                        </a:spcAft>
                      </a:pPr>
                      <a:r>
                        <a:rPr lang="en-CA" sz="2000" dirty="0">
                          <a:effectLst/>
                        </a:rPr>
                        <a:t>Re-experiencing</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dirty="0">
                          <a:effectLst/>
                        </a:rPr>
                        <a:t>Avoidance</a:t>
                      </a:r>
                      <a:r>
                        <a:rPr lang="en-CA" sz="2000" dirty="0" smtClean="0">
                          <a:effectLst/>
                        </a:rPr>
                        <a:t>/</a:t>
                      </a:r>
                    </a:p>
                    <a:p>
                      <a:pPr marL="0" marR="0" algn="ctr">
                        <a:spcBef>
                          <a:spcPts val="0"/>
                        </a:spcBef>
                        <a:spcAft>
                          <a:spcPts val="600"/>
                        </a:spcAft>
                      </a:pPr>
                      <a:r>
                        <a:rPr lang="en-CA" sz="2000" dirty="0" smtClean="0">
                          <a:effectLst/>
                        </a:rPr>
                        <a:t>emotional </a:t>
                      </a:r>
                      <a:r>
                        <a:rPr lang="en-CA" sz="2000" dirty="0">
                          <a:effectLst/>
                        </a:rPr>
                        <a:t>numbing</a:t>
                      </a:r>
                      <a:endParaRPr lang="en-CA" sz="20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CA" sz="2000">
                          <a:effectLst/>
                        </a:rPr>
                        <a:t>Increased arousal</a:t>
                      </a:r>
                      <a:endParaRPr lang="en-CA" sz="2000">
                        <a:effectLst/>
                        <a:latin typeface="Times New Roman"/>
                        <a:ea typeface="Times New Roman"/>
                      </a:endParaRPr>
                    </a:p>
                  </a:txBody>
                  <a:tcPr marL="68580" marR="68580" marT="0" marB="0"/>
                </a:tc>
              </a:tr>
              <a:tr h="3243490">
                <a:tc>
                  <a:txBody>
                    <a:bodyPr/>
                    <a:lstStyle/>
                    <a:p>
                      <a:pPr marL="0" marR="0">
                        <a:spcBef>
                          <a:spcPts val="0"/>
                        </a:spcBef>
                        <a:spcAft>
                          <a:spcPts val="600"/>
                        </a:spcAft>
                      </a:pPr>
                      <a:r>
                        <a:rPr lang="en-CA" sz="2000" dirty="0">
                          <a:effectLst/>
                        </a:rPr>
                        <a:t>Intrusive memories, images or perceptions</a:t>
                      </a:r>
                    </a:p>
                    <a:p>
                      <a:pPr marL="0" marR="0">
                        <a:spcBef>
                          <a:spcPts val="0"/>
                        </a:spcBef>
                        <a:spcAft>
                          <a:spcPts val="600"/>
                        </a:spcAft>
                      </a:pPr>
                      <a:r>
                        <a:rPr lang="en-CA" sz="2000" dirty="0">
                          <a:effectLst/>
                        </a:rPr>
                        <a:t>Flashbacks</a:t>
                      </a:r>
                    </a:p>
                    <a:p>
                      <a:pPr marL="0" marR="0">
                        <a:spcBef>
                          <a:spcPts val="0"/>
                        </a:spcBef>
                        <a:spcAft>
                          <a:spcPts val="600"/>
                        </a:spcAft>
                      </a:pPr>
                      <a:r>
                        <a:rPr lang="en-CA" sz="2000" dirty="0">
                          <a:effectLst/>
                        </a:rPr>
                        <a:t>Nightmares</a:t>
                      </a:r>
                    </a:p>
                    <a:p>
                      <a:pPr marL="0" marR="0">
                        <a:spcBef>
                          <a:spcPts val="0"/>
                        </a:spcBef>
                        <a:spcAft>
                          <a:spcPts val="600"/>
                        </a:spcAft>
                      </a:pPr>
                      <a:r>
                        <a:rPr lang="en-CA" sz="2000" dirty="0">
                          <a:effectLst/>
                        </a:rPr>
                        <a:t>Exaggerated emotional and physical reactions</a:t>
                      </a:r>
                      <a:endParaRPr lang="en-CA"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Avoids activity</a:t>
                      </a:r>
                    </a:p>
                    <a:p>
                      <a:pPr marL="0" marR="0">
                        <a:spcBef>
                          <a:spcPts val="0"/>
                        </a:spcBef>
                        <a:spcAft>
                          <a:spcPts val="600"/>
                        </a:spcAft>
                      </a:pPr>
                      <a:r>
                        <a:rPr lang="en-CA" sz="2000" dirty="0">
                          <a:effectLst/>
                        </a:rPr>
                        <a:t>Loss of interest </a:t>
                      </a:r>
                    </a:p>
                    <a:p>
                      <a:pPr marL="0" marR="0">
                        <a:spcBef>
                          <a:spcPts val="0"/>
                        </a:spcBef>
                        <a:spcAft>
                          <a:spcPts val="600"/>
                        </a:spcAft>
                      </a:pPr>
                      <a:r>
                        <a:rPr lang="en-CA" sz="2000" dirty="0">
                          <a:effectLst/>
                        </a:rPr>
                        <a:t>Detached</a:t>
                      </a:r>
                    </a:p>
                    <a:p>
                      <a:pPr marL="0" marR="0">
                        <a:spcBef>
                          <a:spcPts val="0"/>
                        </a:spcBef>
                        <a:spcAft>
                          <a:spcPts val="600"/>
                        </a:spcAft>
                      </a:pPr>
                      <a:r>
                        <a:rPr lang="en-CA" sz="2000" dirty="0">
                          <a:effectLst/>
                        </a:rPr>
                        <a:t>Restricted emotion</a:t>
                      </a:r>
                      <a:endParaRPr lang="en-CA" sz="2000" dirty="0">
                        <a:effectLst/>
                        <a:latin typeface="Times New Roman"/>
                        <a:ea typeface="Times New Roman"/>
                      </a:endParaRPr>
                    </a:p>
                  </a:txBody>
                  <a:tcPr marL="68580" marR="68580" marT="0" marB="0"/>
                </a:tc>
                <a:tc>
                  <a:txBody>
                    <a:bodyPr/>
                    <a:lstStyle/>
                    <a:p>
                      <a:pPr marL="0" marR="0">
                        <a:spcBef>
                          <a:spcPts val="0"/>
                        </a:spcBef>
                        <a:spcAft>
                          <a:spcPts val="600"/>
                        </a:spcAft>
                      </a:pPr>
                      <a:r>
                        <a:rPr lang="en-CA" sz="2000" dirty="0">
                          <a:effectLst/>
                        </a:rPr>
                        <a:t>Difficulty sleeping </a:t>
                      </a:r>
                    </a:p>
                    <a:p>
                      <a:pPr marL="0" marR="0">
                        <a:spcBef>
                          <a:spcPts val="0"/>
                        </a:spcBef>
                        <a:spcAft>
                          <a:spcPts val="600"/>
                        </a:spcAft>
                      </a:pPr>
                      <a:r>
                        <a:rPr lang="en-CA" sz="2000" dirty="0">
                          <a:effectLst/>
                        </a:rPr>
                        <a:t>Irritability or increased outbursts of anger</a:t>
                      </a:r>
                    </a:p>
                    <a:p>
                      <a:pPr marL="0" marR="0">
                        <a:spcBef>
                          <a:spcPts val="0"/>
                        </a:spcBef>
                        <a:spcAft>
                          <a:spcPts val="600"/>
                        </a:spcAft>
                      </a:pPr>
                      <a:r>
                        <a:rPr lang="en-CA" sz="2000" dirty="0">
                          <a:effectLst/>
                        </a:rPr>
                        <a:t>Difficulty concentrating</a:t>
                      </a:r>
                    </a:p>
                    <a:p>
                      <a:pPr marL="0" marR="0">
                        <a:spcBef>
                          <a:spcPts val="0"/>
                        </a:spcBef>
                        <a:spcAft>
                          <a:spcPts val="600"/>
                        </a:spcAft>
                      </a:pPr>
                      <a:r>
                        <a:rPr lang="en-CA" sz="2000" dirty="0" err="1">
                          <a:effectLst/>
                        </a:rPr>
                        <a:t>Hypervigilance</a:t>
                      </a:r>
                      <a:endParaRPr lang="en-CA" sz="2000" dirty="0">
                        <a:effectLst/>
                      </a:endParaRPr>
                    </a:p>
                    <a:p>
                      <a:pPr marL="0" marR="0">
                        <a:spcBef>
                          <a:spcPts val="0"/>
                        </a:spcBef>
                        <a:spcAft>
                          <a:spcPts val="600"/>
                        </a:spcAft>
                      </a:pPr>
                      <a:r>
                        <a:rPr lang="en-CA" sz="2000" dirty="0" smtClean="0">
                          <a:effectLst/>
                        </a:rPr>
                        <a:t>Easily startled</a:t>
                      </a:r>
                      <a:endParaRPr lang="en-CA" sz="2000" dirty="0">
                        <a:effectLst/>
                        <a:latin typeface="Times New Roman"/>
                        <a:ea typeface="Times New Roman"/>
                      </a:endParaRPr>
                    </a:p>
                  </a:txBody>
                  <a:tcPr marL="68580" marR="68580" marT="0" marB="0"/>
                </a:tc>
              </a:tr>
            </a:tbl>
          </a:graphicData>
        </a:graphic>
      </p:graphicFrame>
      <p:sp>
        <p:nvSpPr>
          <p:cNvPr id="3" name="TextBox 2"/>
          <p:cNvSpPr txBox="1"/>
          <p:nvPr/>
        </p:nvSpPr>
        <p:spPr>
          <a:xfrm>
            <a:off x="971600" y="6021287"/>
            <a:ext cx="6768752" cy="646331"/>
          </a:xfrm>
          <a:prstGeom prst="rect">
            <a:avLst/>
          </a:prstGeom>
          <a:noFill/>
        </p:spPr>
        <p:txBody>
          <a:bodyPr wrap="square" rtlCol="0">
            <a:spAutoFit/>
          </a:bodyPr>
          <a:lstStyle/>
          <a:p>
            <a:pPr lvl="0" algn="ctr"/>
            <a:r>
              <a:rPr lang="en-US" dirty="0" smtClean="0"/>
              <a:t>* Symptoms </a:t>
            </a:r>
            <a:r>
              <a:rPr lang="en-US" dirty="0"/>
              <a:t>must be present for more than 1 month after the trauma to be considered </a:t>
            </a:r>
            <a:r>
              <a:rPr lang="en-US" dirty="0" smtClean="0"/>
              <a:t>PTSD</a:t>
            </a:r>
            <a:endParaRPr lang="en-US" dirty="0"/>
          </a:p>
        </p:txBody>
      </p:sp>
    </p:spTree>
    <p:extLst>
      <p:ext uri="{BB962C8B-B14F-4D97-AF65-F5344CB8AC3E}">
        <p14:creationId xmlns:p14="http://schemas.microsoft.com/office/powerpoint/2010/main" xmlns="" val="822706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003232" cy="1143000"/>
          </a:xfrm>
        </p:spPr>
        <p:txBody>
          <a:bodyPr/>
          <a:lstStyle/>
          <a:p>
            <a:r>
              <a:rPr lang="en-US" dirty="0" smtClean="0"/>
              <a:t>Triggers of stress reactions</a:t>
            </a:r>
            <a:endParaRPr lang="en-CA" dirty="0"/>
          </a:p>
        </p:txBody>
      </p:sp>
      <p:sp>
        <p:nvSpPr>
          <p:cNvPr id="3" name="Content Placeholder 2"/>
          <p:cNvSpPr>
            <a:spLocks noGrp="1"/>
          </p:cNvSpPr>
          <p:nvPr>
            <p:ph idx="1"/>
          </p:nvPr>
        </p:nvSpPr>
        <p:spPr/>
        <p:txBody>
          <a:bodyPr/>
          <a:lstStyle/>
          <a:p>
            <a:pPr lvl="1"/>
            <a:r>
              <a:rPr lang="en-US" dirty="0" smtClean="0"/>
              <a:t>Exposure to the sudden or unexpected death of others; witnessing or participating in rescues to prevent injury or death</a:t>
            </a:r>
          </a:p>
          <a:p>
            <a:pPr lvl="1"/>
            <a:r>
              <a:rPr lang="en-US" dirty="0" smtClean="0"/>
              <a:t>Highly emotional events (e.g., searching for maimed survivors)</a:t>
            </a:r>
          </a:p>
          <a:p>
            <a:pPr lvl="1"/>
            <a:r>
              <a:rPr lang="en-US" dirty="0" smtClean="0"/>
              <a:t>Extreme fatigue, weather exposure, hunger</a:t>
            </a:r>
          </a:p>
          <a:p>
            <a:pPr lvl="1"/>
            <a:r>
              <a:rPr lang="en-US" dirty="0" smtClean="0"/>
              <a:t>Extended exposure to danger or emotional/physical strain</a:t>
            </a:r>
          </a:p>
          <a:p>
            <a:pPr lvl="1"/>
            <a:r>
              <a:rPr lang="en-US" dirty="0" smtClean="0"/>
              <a:t>Exposure to environmental hazards, such as toxic contamination</a:t>
            </a:r>
            <a:endParaRPr lang="en-CA" dirty="0"/>
          </a:p>
        </p:txBody>
      </p:sp>
    </p:spTree>
    <p:extLst>
      <p:ext uri="{BB962C8B-B14F-4D97-AF65-F5344CB8AC3E}">
        <p14:creationId xmlns:p14="http://schemas.microsoft.com/office/powerpoint/2010/main" xmlns="" val="263869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Stress Continuum</a:t>
            </a:r>
            <a:endParaRPr lang="en-CA" dirty="0"/>
          </a:p>
        </p:txBody>
      </p:sp>
      <p:pic>
        <p:nvPicPr>
          <p:cNvPr id="4" name="Content Placeholder 3"/>
          <p:cNvPicPr>
            <a:picLocks noGrp="1"/>
          </p:cNvPicPr>
          <p:nvPr>
            <p:ph idx="1"/>
          </p:nvPr>
        </p:nvPicPr>
        <p:blipFill>
          <a:blip r:embed="rId3"/>
          <a:stretch>
            <a:fillRect/>
          </a:stretch>
        </p:blipFill>
        <p:spPr>
          <a:xfrm>
            <a:off x="395536" y="1988840"/>
            <a:ext cx="7620000" cy="1585848"/>
          </a:xfrm>
          <a:prstGeom prst="rect">
            <a:avLst/>
          </a:prstGeom>
        </p:spPr>
      </p:pic>
    </p:spTree>
    <p:extLst>
      <p:ext uri="{BB962C8B-B14F-4D97-AF65-F5344CB8AC3E}">
        <p14:creationId xmlns:p14="http://schemas.microsoft.com/office/powerpoint/2010/main" xmlns="" val="1043687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Precursors of PTSD</a:t>
            </a:r>
            <a:endParaRPr lang="en-CA" dirty="0"/>
          </a:p>
        </p:txBody>
      </p:sp>
      <p:sp>
        <p:nvSpPr>
          <p:cNvPr id="3" name="Content Placeholder 2"/>
          <p:cNvSpPr>
            <a:spLocks noGrp="1"/>
          </p:cNvSpPr>
          <p:nvPr>
            <p:ph idx="1"/>
          </p:nvPr>
        </p:nvSpPr>
        <p:spPr/>
        <p:txBody>
          <a:bodyPr>
            <a:normAutofit/>
          </a:bodyPr>
          <a:lstStyle/>
          <a:p>
            <a:r>
              <a:rPr lang="en-US" dirty="0"/>
              <a:t>Acute </a:t>
            </a:r>
            <a:r>
              <a:rPr lang="en-US" dirty="0" smtClean="0"/>
              <a:t>Stress Reaction (ASR)</a:t>
            </a:r>
            <a:endParaRPr lang="en-US" dirty="0"/>
          </a:p>
          <a:p>
            <a:pPr lvl="1"/>
            <a:r>
              <a:rPr lang="en-US" sz="2200" dirty="0"/>
              <a:t>Occurs within </a:t>
            </a:r>
            <a:r>
              <a:rPr lang="en-US" sz="2200" dirty="0" smtClean="0"/>
              <a:t>first 2-4 days of exposure to traumatic stress</a:t>
            </a:r>
          </a:p>
          <a:p>
            <a:pPr lvl="1"/>
            <a:r>
              <a:rPr lang="en-US" sz="2200" dirty="0" smtClean="0"/>
              <a:t>Symptoms typically recede within first few days</a:t>
            </a:r>
            <a:endParaRPr lang="en-US" sz="2200" dirty="0"/>
          </a:p>
          <a:p>
            <a:r>
              <a:rPr lang="en-US" dirty="0" smtClean="0"/>
              <a:t>Acute Stress Disorder (ASD)</a:t>
            </a:r>
          </a:p>
          <a:p>
            <a:pPr lvl="1"/>
            <a:r>
              <a:rPr lang="en-US" sz="2200" dirty="0" smtClean="0"/>
              <a:t>Occurs from 4 -30 days after exposure </a:t>
            </a:r>
          </a:p>
          <a:p>
            <a:pPr lvl="1"/>
            <a:r>
              <a:rPr lang="en-US" sz="2200" dirty="0" smtClean="0"/>
              <a:t>Allows identification of personnel at high risk for developing PTSD</a:t>
            </a:r>
          </a:p>
          <a:p>
            <a:pPr marL="411480" lvl="1" indent="0">
              <a:buNone/>
            </a:pPr>
            <a:endParaRPr lang="en-US" sz="2200" dirty="0" smtClean="0"/>
          </a:p>
          <a:p>
            <a:pPr marL="411480" lvl="1" indent="0">
              <a:buNone/>
            </a:pPr>
            <a:endParaRPr lang="en-US" sz="2200" dirty="0"/>
          </a:p>
          <a:p>
            <a:pPr marL="411480" lvl="1" indent="0">
              <a:buNone/>
            </a:pPr>
            <a:r>
              <a:rPr lang="en-US" sz="2200" dirty="0" smtClean="0"/>
              <a:t>If traumatic stress is not addressed successfully, can progress to PTSD (diagnosable after 30 days with symptoms)</a:t>
            </a:r>
          </a:p>
          <a:p>
            <a:pPr marL="411480" lvl="1" indent="0">
              <a:buNone/>
            </a:pPr>
            <a:endParaRPr lang="en-US" dirty="0" smtClean="0"/>
          </a:p>
          <a:p>
            <a:pPr lvl="1"/>
            <a:endParaRPr lang="en-CA" dirty="0"/>
          </a:p>
        </p:txBody>
      </p:sp>
    </p:spTree>
    <p:extLst>
      <p:ext uri="{BB962C8B-B14F-4D97-AF65-F5344CB8AC3E}">
        <p14:creationId xmlns:p14="http://schemas.microsoft.com/office/powerpoint/2010/main" xmlns="" val="1651278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622</TotalTime>
  <Words>3360</Words>
  <Application>Microsoft Office PowerPoint</Application>
  <PresentationFormat>On-screen Show (4:3)</PresentationFormat>
  <Paragraphs>479</Paragraphs>
  <Slides>48</Slides>
  <Notes>27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PTSD and Emergency Responders </vt:lpstr>
      <vt:lpstr>Goals</vt:lpstr>
      <vt:lpstr>Disclaimer</vt:lpstr>
      <vt:lpstr>What is PTSD?</vt:lpstr>
      <vt:lpstr>What triggers PTSD?</vt:lpstr>
      <vt:lpstr>Symptoms of PTSD *</vt:lpstr>
      <vt:lpstr>Triggers of stress reactions</vt:lpstr>
      <vt:lpstr>Traumatic Stress Continuum</vt:lpstr>
      <vt:lpstr>Precursors of PTSD</vt:lpstr>
      <vt:lpstr>Risk factors</vt:lpstr>
      <vt:lpstr>Common PTSD Symptoms</vt:lpstr>
      <vt:lpstr>Other forms of PTSD</vt:lpstr>
      <vt:lpstr>Prevalence of PTSD (Civilians having experienced trauma)</vt:lpstr>
      <vt:lpstr>Prevalence of PTSD (Military)</vt:lpstr>
      <vt:lpstr>Slide 15</vt:lpstr>
      <vt:lpstr>Prevalence of PTSD after 9/11</vt:lpstr>
      <vt:lpstr>Co-occurring Conditions</vt:lpstr>
      <vt:lpstr>“Take home” messages - 1</vt:lpstr>
      <vt:lpstr>Prevention of PTSD</vt:lpstr>
      <vt:lpstr>Prevention of PTSD (before trauma)</vt:lpstr>
      <vt:lpstr>Education/Training</vt:lpstr>
      <vt:lpstr>Regular screening is critical</vt:lpstr>
      <vt:lpstr>Screening Requirements</vt:lpstr>
      <vt:lpstr>Screening Tools</vt:lpstr>
      <vt:lpstr>Treatment of PTSD</vt:lpstr>
      <vt:lpstr>How should PTSD be treated?</vt:lpstr>
      <vt:lpstr>Immediate assessment upon exposure to traumatic stress</vt:lpstr>
      <vt:lpstr>Treatment after initial exposure</vt:lpstr>
      <vt:lpstr>Treatments</vt:lpstr>
      <vt:lpstr>Cognitive behaviour therapy (CBT)</vt:lpstr>
      <vt:lpstr>Stress inoculation</vt:lpstr>
      <vt:lpstr>Social support</vt:lpstr>
      <vt:lpstr>Psychoeducation/normalization</vt:lpstr>
      <vt:lpstr>Psychological first aid</vt:lpstr>
      <vt:lpstr>Psychological first aid</vt:lpstr>
      <vt:lpstr>Psychological debriefing</vt:lpstr>
      <vt:lpstr>Psychological debriefing II</vt:lpstr>
      <vt:lpstr>Treatment – Best Practices</vt:lpstr>
      <vt:lpstr>Treatment – AVOID</vt:lpstr>
      <vt:lpstr>Treatment – Other</vt:lpstr>
      <vt:lpstr>Pharmacological Treatment</vt:lpstr>
      <vt:lpstr>Diagnosing PTSD</vt:lpstr>
      <vt:lpstr>“Take home” messages - 2</vt:lpstr>
      <vt:lpstr>Way forward - General</vt:lpstr>
      <vt:lpstr>Way forward - Specific</vt:lpstr>
      <vt:lpstr>Sample Projects</vt:lpstr>
      <vt:lpstr>Develop or validate tools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PTSD 101 </dc:title>
  <dc:creator>Emily-Ana Filardo</dc:creator>
  <cp:lastModifiedBy>PVDI_User</cp:lastModifiedBy>
  <cp:revision>38</cp:revision>
  <dcterms:created xsi:type="dcterms:W3CDTF">2013-11-18T17:11:19Z</dcterms:created>
  <dcterms:modified xsi:type="dcterms:W3CDTF">2013-12-02T20:08:21Z</dcterms:modified>
</cp:coreProperties>
</file>